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</p:sldMasterIdLst>
  <p:notesMasterIdLst>
    <p:notesMasterId r:id="rId33"/>
  </p:notesMasterIdLst>
  <p:handoutMasterIdLst>
    <p:handoutMasterId r:id="rId34"/>
  </p:handoutMasterIdLst>
  <p:sldIdLst>
    <p:sldId id="290" r:id="rId5"/>
    <p:sldId id="297" r:id="rId6"/>
    <p:sldId id="273" r:id="rId7"/>
    <p:sldId id="276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14" r:id="rId17"/>
    <p:sldId id="306" r:id="rId18"/>
    <p:sldId id="307" r:id="rId19"/>
    <p:sldId id="278" r:id="rId20"/>
    <p:sldId id="268" r:id="rId21"/>
    <p:sldId id="308" r:id="rId22"/>
    <p:sldId id="309" r:id="rId23"/>
    <p:sldId id="280" r:id="rId24"/>
    <p:sldId id="293" r:id="rId25"/>
    <p:sldId id="310" r:id="rId26"/>
    <p:sldId id="296" r:id="rId27"/>
    <p:sldId id="258" r:id="rId28"/>
    <p:sldId id="312" r:id="rId29"/>
    <p:sldId id="311" r:id="rId30"/>
    <p:sldId id="313" r:id="rId31"/>
    <p:sldId id="289" r:id="rId3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  <p:cmAuthor id="4" name="Daniel Sângelo" initials="DS" lastIdx="1" clrIdx="3">
    <p:extLst>
      <p:ext uri="{19B8F6BF-5375-455C-9EA6-DF929625EA0E}">
        <p15:presenceInfo xmlns:p15="http://schemas.microsoft.com/office/powerpoint/2012/main" userId="0a37ba81e87d8a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5602" autoAdjust="0"/>
  </p:normalViewPr>
  <p:slideViewPr>
    <p:cSldViewPr snapToGrid="0">
      <p:cViewPr varScale="1">
        <p:scale>
          <a:sx n="98" d="100"/>
          <a:sy n="98" d="100"/>
        </p:scale>
        <p:origin x="10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2EE95FC5-CD6B-4A50-9262-DC414E16C3EA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/>
        <a:p>
          <a:pPr rtl="0"/>
          <a:r>
            <a:rPr lang="pt-BR" sz="2100" b="1" noProof="0" dirty="0">
              <a:solidFill>
                <a:schemeClr val="accent1">
                  <a:lumMod val="75000"/>
                </a:schemeClr>
              </a:solidFill>
            </a:rPr>
            <a:t>Introdução.</a:t>
          </a:r>
        </a:p>
        <a:p>
          <a:pPr rtl="0"/>
          <a:r>
            <a:rPr lang="pt-BR" sz="1800" noProof="0" dirty="0">
              <a:solidFill>
                <a:schemeClr val="bg2">
                  <a:lumMod val="50000"/>
                </a:schemeClr>
              </a:solidFill>
            </a:rPr>
            <a:t>Objetivo do treinamento</a:t>
          </a:r>
        </a:p>
      </dgm:t>
    </dgm:pt>
    <dgm:pt modelId="{75374347-884B-4721-8CFF-DF080F5B1C79}" type="parTrans" cxnId="{B3F19EC2-A372-4EC3-BFE0-C62FFDFE3DF6}">
      <dgm:prSet/>
      <dgm:spPr/>
      <dgm:t>
        <a:bodyPr rtlCol="0"/>
        <a:lstStyle/>
        <a:p>
          <a:pPr rtl="0"/>
          <a:endParaRPr lang="pt-BR" noProof="0" dirty="0"/>
        </a:p>
      </dgm:t>
    </dgm:pt>
    <dgm:pt modelId="{C99EBBB1-E916-471C-83C9-ABE85B42AC26}" type="sibTrans" cxnId="{B3F19EC2-A372-4EC3-BFE0-C62FFDFE3DF6}">
      <dgm:prSet phldrT="1" phldr="0"/>
      <dgm:spPr/>
      <dgm:t>
        <a:bodyPr rtlCol="0"/>
        <a:lstStyle/>
        <a:p>
          <a:pPr rtl="0"/>
          <a:endParaRPr lang="pt-BR" noProof="0" dirty="0"/>
        </a:p>
      </dgm:t>
    </dgm:pt>
    <dgm:pt modelId="{F05611F0-8256-4954-B6CB-ED6B4F2DD39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1" kern="1200" noProof="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Dia I.</a:t>
          </a:r>
        </a:p>
        <a:p>
          <a:pPr marL="0"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noProof="0" dirty="0">
              <a:solidFill>
                <a:schemeClr val="bg2">
                  <a:lumMod val="50000"/>
                </a:schemeClr>
              </a:solidFill>
            </a:rPr>
            <a:t>Estrutura, modelagem e comandos DML</a:t>
          </a:r>
        </a:p>
      </dgm:t>
    </dgm:pt>
    <dgm:pt modelId="{CD7328D6-9FAE-4506-9BDB-E06A571EC1D4}" type="parTrans" cxnId="{914FACD2-336A-4471-9E99-312B3F8EAB04}">
      <dgm:prSet/>
      <dgm:spPr/>
      <dgm:t>
        <a:bodyPr rtlCol="0"/>
        <a:lstStyle/>
        <a:p>
          <a:pPr rtl="0"/>
          <a:endParaRPr lang="pt-BR" noProof="0" dirty="0"/>
        </a:p>
      </dgm:t>
    </dgm:pt>
    <dgm:pt modelId="{6BD5265A-8333-420D-BDB2-65F10B3EBD76}" type="sibTrans" cxnId="{914FACD2-336A-4471-9E99-312B3F8EAB04}">
      <dgm:prSet phldrT="2" phldr="0"/>
      <dgm:spPr/>
      <dgm:t>
        <a:bodyPr rtlCol="0"/>
        <a:lstStyle/>
        <a:p>
          <a:pPr rtl="0"/>
          <a:endParaRPr lang="pt-BR" noProof="0" dirty="0"/>
        </a:p>
      </dgm:t>
    </dgm:pt>
    <dgm:pt modelId="{22625139-F93A-4F3F-A7AA-4923A01AEDF3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1" kern="1200" noProof="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Dia II</a:t>
          </a:r>
        </a:p>
        <a:p>
          <a:pPr marL="0"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noProof="0" dirty="0">
              <a:solidFill>
                <a:schemeClr val="bg2">
                  <a:lumMod val="50000"/>
                </a:schemeClr>
              </a:solidFill>
            </a:rPr>
            <a:t>Um pouco mais de DML, procedures e </a:t>
          </a:r>
          <a:r>
            <a:rPr lang="pt-BR" sz="1800" kern="1200" noProof="0" dirty="0" err="1">
              <a:solidFill>
                <a:schemeClr val="bg2">
                  <a:lumMod val="50000"/>
                </a:schemeClr>
              </a:solidFill>
            </a:rPr>
            <a:t>functions</a:t>
          </a:r>
          <a:endParaRPr lang="pt-BR" sz="1800" kern="1200" noProof="0" dirty="0">
            <a:solidFill>
              <a:schemeClr val="bg2">
                <a:lumMod val="50000"/>
              </a:schemeClr>
            </a:solidFill>
          </a:endParaRPr>
        </a:p>
      </dgm:t>
    </dgm:pt>
    <dgm:pt modelId="{F549A0EB-6BE9-4749-8336-B02A279AE302}" type="parTrans" cxnId="{FC7721F0-429B-4CE7-BE98-C2F3C41FE9C7}">
      <dgm:prSet/>
      <dgm:spPr/>
      <dgm:t>
        <a:bodyPr rtlCol="0"/>
        <a:lstStyle/>
        <a:p>
          <a:pPr rtl="0"/>
          <a:endParaRPr lang="pt-BR" noProof="0" dirty="0"/>
        </a:p>
      </dgm:t>
    </dgm:pt>
    <dgm:pt modelId="{A8E2FA08-4DD4-4654-A85D-9A99162D6201}" type="sibTrans" cxnId="{FC7721F0-429B-4CE7-BE98-C2F3C41FE9C7}">
      <dgm:prSet phldrT="3" phldr="0"/>
      <dgm:spPr/>
      <dgm:t>
        <a:bodyPr rtlCol="0"/>
        <a:lstStyle/>
        <a:p>
          <a:pPr rtl="0"/>
          <a:endParaRPr lang="pt-BR" noProof="0" dirty="0"/>
        </a:p>
      </dgm:t>
    </dgm:pt>
    <dgm:pt modelId="{140952D0-0E1D-4F48-9F16-53581487CFA0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1" kern="1200" noProof="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Dia III.</a:t>
          </a:r>
        </a:p>
        <a:p>
          <a:pPr marL="0"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noProof="0" dirty="0">
              <a:solidFill>
                <a:schemeClr val="bg2">
                  <a:lumMod val="50000"/>
                </a:schemeClr>
              </a:solidFill>
            </a:rPr>
            <a:t>Triggers</a:t>
          </a:r>
        </a:p>
      </dgm:t>
    </dgm:pt>
    <dgm:pt modelId="{790C446F-6917-41E7-BE01-7AFE2676D505}" type="parTrans" cxnId="{B07163E8-ADEC-492A-8F07-7E5786AB23AE}">
      <dgm:prSet/>
      <dgm:spPr/>
      <dgm:t>
        <a:bodyPr rtlCol="0"/>
        <a:lstStyle/>
        <a:p>
          <a:pPr rtl="0"/>
          <a:endParaRPr lang="pt-BR" noProof="0" dirty="0"/>
        </a:p>
      </dgm:t>
    </dgm:pt>
    <dgm:pt modelId="{2804F27C-9BA9-4D07-AB02-74BE7DFA2C0E}" type="sibTrans" cxnId="{B07163E8-ADEC-492A-8F07-7E5786AB23AE}">
      <dgm:prSet phldrT="4" phldr="0"/>
      <dgm:spPr/>
      <dgm:t>
        <a:bodyPr rtlCol="0"/>
        <a:lstStyle/>
        <a:p>
          <a:pPr rtl="0"/>
          <a:endParaRPr lang="pt-BR" noProof="0" dirty="0"/>
        </a:p>
      </dgm:t>
    </dgm:pt>
    <dgm:pt modelId="{40FE0EB9-B287-43F6-ABB4-527CB1B94B4A}" type="pres">
      <dgm:prSet presAssocID="{D0F07F19-1F50-4B42-A7A0-278DF9D25BB1}" presName="diagram" presStyleCnt="0">
        <dgm:presLayoutVars>
          <dgm:dir/>
          <dgm:resizeHandles val="exact"/>
        </dgm:presLayoutVars>
      </dgm:prSet>
      <dgm:spPr/>
    </dgm:pt>
    <dgm:pt modelId="{8B70BCB8-2CA8-4281-8C3E-9646AA407DE2}" type="pres">
      <dgm:prSet presAssocID="{2EE95FC5-CD6B-4A50-9262-DC414E16C3EA}" presName="node" presStyleLbl="node1" presStyleIdx="0" presStyleCnt="4" custScaleX="115064" custLinFactNeighborX="58529" custLinFactNeighborY="-1473">
        <dgm:presLayoutVars>
          <dgm:bulletEnabled val="1"/>
        </dgm:presLayoutVars>
      </dgm:prSet>
      <dgm:spPr/>
    </dgm:pt>
    <dgm:pt modelId="{E02BC8AD-DDC2-43A7-BB43-F6F8D8BD6340}" type="pres">
      <dgm:prSet presAssocID="{C99EBBB1-E916-471C-83C9-ABE85B42AC26}" presName="sibTrans" presStyleCnt="0"/>
      <dgm:spPr/>
    </dgm:pt>
    <dgm:pt modelId="{B86E23A3-742D-4587-88CF-2D56A8442149}" type="pres">
      <dgm:prSet presAssocID="{F05611F0-8256-4954-B6CB-ED6B4F2DD397}" presName="node" presStyleLbl="node1" presStyleIdx="1" presStyleCnt="4" custScaleX="115064" custLinFactNeighborX="58529" custLinFactNeighborY="-1473">
        <dgm:presLayoutVars>
          <dgm:bulletEnabled val="1"/>
        </dgm:presLayoutVars>
      </dgm:prSet>
      <dgm:spPr/>
    </dgm:pt>
    <dgm:pt modelId="{87C885F5-93E2-4D86-AAEA-8BD12E68F9BB}" type="pres">
      <dgm:prSet presAssocID="{6BD5265A-8333-420D-BDB2-65F10B3EBD76}" presName="sibTrans" presStyleCnt="0"/>
      <dgm:spPr/>
    </dgm:pt>
    <dgm:pt modelId="{D64973A5-4E87-44F1-B369-B0D5E0C2A462}" type="pres">
      <dgm:prSet presAssocID="{22625139-F93A-4F3F-A7AA-4923A01AEDF3}" presName="node" presStyleLbl="node1" presStyleIdx="2" presStyleCnt="4" custScaleX="115064" custLinFactX="-91630" custLinFactY="15617" custLinFactNeighborX="-100000" custLinFactNeighborY="100000">
        <dgm:presLayoutVars>
          <dgm:bulletEnabled val="1"/>
        </dgm:presLayoutVars>
      </dgm:prSet>
      <dgm:spPr/>
    </dgm:pt>
    <dgm:pt modelId="{A8EBA167-82EB-4D7C-98F7-2AB66BCE8A90}" type="pres">
      <dgm:prSet presAssocID="{A8E2FA08-4DD4-4654-A85D-9A99162D6201}" presName="sibTrans" presStyleCnt="0"/>
      <dgm:spPr/>
    </dgm:pt>
    <dgm:pt modelId="{18405FE4-7B27-4C69-B6FE-12C8B84249EF}" type="pres">
      <dgm:prSet presAssocID="{140952D0-0E1D-4F48-9F16-53581487CFA0}" presName="node" presStyleLbl="node1" presStyleIdx="3" presStyleCnt="4" custScaleX="115064" custLinFactNeighborX="58529" custLinFactNeighborY="-1473">
        <dgm:presLayoutVars>
          <dgm:bulletEnabled val="1"/>
        </dgm:presLayoutVars>
      </dgm:prSet>
      <dgm:spPr/>
    </dgm:pt>
  </dgm:ptLst>
  <dgm:cxnLst>
    <dgm:cxn modelId="{C3C9D92A-4F8E-4228-8DF6-5BC8FFC105E0}" type="presOf" srcId="{2EE95FC5-CD6B-4A50-9262-DC414E16C3EA}" destId="{8B70BCB8-2CA8-4281-8C3E-9646AA407DE2}" srcOrd="0" destOrd="0" presId="urn:microsoft.com/office/officeart/2005/8/layout/default"/>
    <dgm:cxn modelId="{E9B19438-D9F1-42E9-B97B-ECEA234AED50}" type="presOf" srcId="{F05611F0-8256-4954-B6CB-ED6B4F2DD397}" destId="{B86E23A3-742D-4587-88CF-2D56A8442149}" srcOrd="0" destOrd="0" presId="urn:microsoft.com/office/officeart/2005/8/layout/default"/>
    <dgm:cxn modelId="{D6CBE33F-90E3-4C8D-B80F-821ED7205D90}" type="presOf" srcId="{140952D0-0E1D-4F48-9F16-53581487CFA0}" destId="{18405FE4-7B27-4C69-B6FE-12C8B84249EF}" srcOrd="0" destOrd="0" presId="urn:microsoft.com/office/officeart/2005/8/layout/default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6D195AE4-39B4-45CF-9D82-CF1593D393F6}" type="presOf" srcId="{22625139-F93A-4F3F-A7AA-4923A01AEDF3}" destId="{D64973A5-4E87-44F1-B369-B0D5E0C2A462}" srcOrd="0" destOrd="0" presId="urn:microsoft.com/office/officeart/2005/8/layout/default"/>
    <dgm:cxn modelId="{38B196E4-A718-4E5E-8B33-DFB2B77FDE42}" type="presOf" srcId="{D0F07F19-1F50-4B42-A7A0-278DF9D25BB1}" destId="{40FE0EB9-B287-43F6-ABB4-527CB1B94B4A}" srcOrd="0" destOrd="0" presId="urn:microsoft.com/office/officeart/2005/8/layout/default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D17F6962-6CF2-4448-8F2E-27A7CB5CAB16}" type="presParOf" srcId="{40FE0EB9-B287-43F6-ABB4-527CB1B94B4A}" destId="{8B70BCB8-2CA8-4281-8C3E-9646AA407DE2}" srcOrd="0" destOrd="0" presId="urn:microsoft.com/office/officeart/2005/8/layout/default"/>
    <dgm:cxn modelId="{6873F57A-5B91-48FC-9B1A-61BEA27CBE90}" type="presParOf" srcId="{40FE0EB9-B287-43F6-ABB4-527CB1B94B4A}" destId="{E02BC8AD-DDC2-43A7-BB43-F6F8D8BD6340}" srcOrd="1" destOrd="0" presId="urn:microsoft.com/office/officeart/2005/8/layout/default"/>
    <dgm:cxn modelId="{FC4588CA-0BEE-4DE6-9726-93F413184C3C}" type="presParOf" srcId="{40FE0EB9-B287-43F6-ABB4-527CB1B94B4A}" destId="{B86E23A3-742D-4587-88CF-2D56A8442149}" srcOrd="2" destOrd="0" presId="urn:microsoft.com/office/officeart/2005/8/layout/default"/>
    <dgm:cxn modelId="{4178A0A8-8F80-4691-AE60-A912EF83DE0A}" type="presParOf" srcId="{40FE0EB9-B287-43F6-ABB4-527CB1B94B4A}" destId="{87C885F5-93E2-4D86-AAEA-8BD12E68F9BB}" srcOrd="3" destOrd="0" presId="urn:microsoft.com/office/officeart/2005/8/layout/default"/>
    <dgm:cxn modelId="{48A25CA2-D3C2-4FFF-9454-ED9B5A503F99}" type="presParOf" srcId="{40FE0EB9-B287-43F6-ABB4-527CB1B94B4A}" destId="{D64973A5-4E87-44F1-B369-B0D5E0C2A462}" srcOrd="4" destOrd="0" presId="urn:microsoft.com/office/officeart/2005/8/layout/default"/>
    <dgm:cxn modelId="{CC1DEFB1-6415-405C-B19F-8F58824BC103}" type="presParOf" srcId="{40FE0EB9-B287-43F6-ABB4-527CB1B94B4A}" destId="{A8EBA167-82EB-4D7C-98F7-2AB66BCE8A90}" srcOrd="5" destOrd="0" presId="urn:microsoft.com/office/officeart/2005/8/layout/default"/>
    <dgm:cxn modelId="{EF92A80F-281E-414F-A2E2-B426E7254CC3}" type="presParOf" srcId="{40FE0EB9-B287-43F6-ABB4-527CB1B94B4A}" destId="{18405FE4-7B27-4C69-B6FE-12C8B84249E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0BCB8-2CA8-4281-8C3E-9646AA407DE2}">
      <dsp:nvSpPr>
        <dsp:cNvPr id="0" name=""/>
        <dsp:cNvSpPr/>
      </dsp:nvSpPr>
      <dsp:spPr>
        <a:xfrm>
          <a:off x="2040328" y="0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1" kern="1200" noProof="0" dirty="0">
              <a:solidFill>
                <a:schemeClr val="accent1">
                  <a:lumMod val="75000"/>
                </a:schemeClr>
              </a:solidFill>
            </a:rPr>
            <a:t>Introdução.</a:t>
          </a:r>
        </a:p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noProof="0" dirty="0">
              <a:solidFill>
                <a:schemeClr val="bg2">
                  <a:lumMod val="50000"/>
                </a:schemeClr>
              </a:solidFill>
            </a:rPr>
            <a:t>Objetivo do treinamento</a:t>
          </a:r>
        </a:p>
      </dsp:txBody>
      <dsp:txXfrm>
        <a:off x="2040328" y="0"/>
        <a:ext cx="3123798" cy="1628901"/>
      </dsp:txXfrm>
    </dsp:sp>
    <dsp:sp modelId="{B86E23A3-742D-4587-88CF-2D56A8442149}">
      <dsp:nvSpPr>
        <dsp:cNvPr id="0" name=""/>
        <dsp:cNvSpPr/>
      </dsp:nvSpPr>
      <dsp:spPr>
        <a:xfrm>
          <a:off x="5435610" y="0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1" kern="1200" noProof="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Dia I.</a:t>
          </a:r>
        </a:p>
        <a:p>
          <a:pPr marL="0"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noProof="0" dirty="0">
              <a:solidFill>
                <a:schemeClr val="bg2">
                  <a:lumMod val="50000"/>
                </a:schemeClr>
              </a:solidFill>
            </a:rPr>
            <a:t>Estrutura, modelagem e comandos DML</a:t>
          </a:r>
        </a:p>
      </dsp:txBody>
      <dsp:txXfrm>
        <a:off x="5435610" y="0"/>
        <a:ext cx="3123798" cy="1628901"/>
      </dsp:txXfrm>
    </dsp:sp>
    <dsp:sp modelId="{D64973A5-4E87-44F1-B369-B0D5E0C2A462}">
      <dsp:nvSpPr>
        <dsp:cNvPr id="0" name=""/>
        <dsp:cNvSpPr/>
      </dsp:nvSpPr>
      <dsp:spPr>
        <a:xfrm>
          <a:off x="2039487" y="1883943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1" kern="1200" noProof="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Dia II</a:t>
          </a:r>
        </a:p>
        <a:p>
          <a:pPr marL="0"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noProof="0" dirty="0">
              <a:solidFill>
                <a:schemeClr val="bg2">
                  <a:lumMod val="50000"/>
                </a:schemeClr>
              </a:solidFill>
            </a:rPr>
            <a:t>Um pouco mais de DML, procedures e </a:t>
          </a:r>
          <a:r>
            <a:rPr lang="pt-BR" sz="1800" kern="1200" noProof="0" dirty="0" err="1">
              <a:solidFill>
                <a:schemeClr val="bg2">
                  <a:lumMod val="50000"/>
                </a:schemeClr>
              </a:solidFill>
            </a:rPr>
            <a:t>functions</a:t>
          </a:r>
          <a:endParaRPr lang="pt-BR" sz="1800" kern="1200" noProof="0" dirty="0">
            <a:solidFill>
              <a:schemeClr val="bg2">
                <a:lumMod val="50000"/>
              </a:schemeClr>
            </a:solidFill>
          </a:endParaRPr>
        </a:p>
      </dsp:txBody>
      <dsp:txXfrm>
        <a:off x="2039487" y="1883943"/>
        <a:ext cx="3123798" cy="1628901"/>
      </dsp:txXfrm>
    </dsp:sp>
    <dsp:sp modelId="{18405FE4-7B27-4C69-B6FE-12C8B84249EF}">
      <dsp:nvSpPr>
        <dsp:cNvPr id="0" name=""/>
        <dsp:cNvSpPr/>
      </dsp:nvSpPr>
      <dsp:spPr>
        <a:xfrm>
          <a:off x="5435610" y="1877048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1" kern="1200" noProof="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Dia III.</a:t>
          </a:r>
        </a:p>
        <a:p>
          <a:pPr marL="0"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noProof="0" dirty="0">
              <a:solidFill>
                <a:schemeClr val="bg2">
                  <a:lumMod val="50000"/>
                </a:schemeClr>
              </a:solidFill>
            </a:rPr>
            <a:t>Triggers</a:t>
          </a:r>
        </a:p>
      </dsp:txBody>
      <dsp:txXfrm>
        <a:off x="5435610" y="1877048"/>
        <a:ext cx="3123798" cy="16289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9CB4F3C-75A8-4BB8-A18E-B730DDD68B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6AE10D8-98A5-4E68-A41F-7AA79FF69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EEDED0-A3FE-40BF-A93E-3482F7F76957}" type="datetime1">
              <a:rPr lang="pt-BR" smtClean="0"/>
              <a:t>12/03/2021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77EF411-0DAB-4BCE-94A8-E903E20549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A11237F-7CCA-4423-B624-29C06FF2E7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A8CD4AB-B9A2-4248-B31F-8EBC71546D8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9779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0DA7071-46AD-48B3-BE86-2C0AE295449D}" type="datetime1">
              <a:rPr lang="pt-BR" noProof="0" smtClean="0"/>
              <a:t>12/03/2021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ABE9C73-6CDE-45E2-97F8-E3C5308FA23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63496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7470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2676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204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5767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0932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8391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2416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7758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3367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6787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0278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1812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7760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585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945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93965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1512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6701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9503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9093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0199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2007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2805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6368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1336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5655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4961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4445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 useBgFill="1">
        <p:nvSpPr>
          <p:cNvPr id="10" name="Retângulo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tângulo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tângulo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ector Reto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20" name="Espaço Reservado para Data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46B10977-A7CB-4FA8-83DF-6F8E7BA097B6}" type="datetime1">
              <a:rPr lang="pt-BR" noProof="0" smtClean="0"/>
              <a:t>12/03/2021</a:t>
            </a:fld>
            <a:endParaRPr lang="pt-BR" noProof="0" dirty="0"/>
          </a:p>
        </p:txBody>
      </p:sp>
      <p:sp>
        <p:nvSpPr>
          <p:cNvPr id="21" name="Espaço Reservado para Rodapé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22" name="Espaço reservado para o número do slide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8201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D60C2AD3-82FD-462A-AFA4-BF722EF8F35A}" type="datetime1">
              <a:rPr lang="pt-BR" noProof="0" smtClean="0"/>
              <a:t>12/03/2021</a:t>
            </a:fld>
            <a:endParaRPr lang="pt-BR" noProof="0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pt-BR" noProof="0" dirty="0"/>
          </a:p>
        </p:txBody>
      </p:sp>
      <p:sp>
        <p:nvSpPr>
          <p:cNvPr id="11" name="Espaço Reservado para o Número do Slide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468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CD7A40E7-331A-409D-8385-D6893D1EA86A}"/>
              </a:ext>
            </a:extLst>
          </p:cNvPr>
          <p:cNvSpPr/>
          <p:nvPr userDrawn="1"/>
        </p:nvSpPr>
        <p:spPr>
          <a:xfrm>
            <a:off x="948394" y="941695"/>
            <a:ext cx="5452526" cy="497461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75561E95-1FD2-4358-9E4C-3D2E929E48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48394 w 12192000"/>
              <a:gd name="connsiteY0" fmla="*/ 941695 h 6858000"/>
              <a:gd name="connsiteX1" fmla="*/ 948394 w 12192000"/>
              <a:gd name="connsiteY1" fmla="*/ 5916305 h 6858000"/>
              <a:gd name="connsiteX2" fmla="*/ 6400920 w 12192000"/>
              <a:gd name="connsiteY2" fmla="*/ 5916305 h 6858000"/>
              <a:gd name="connsiteX3" fmla="*/ 6400920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48394" y="941695"/>
                </a:moveTo>
                <a:lnTo>
                  <a:pt x="948394" y="5916305"/>
                </a:lnTo>
                <a:lnTo>
                  <a:pt x="6400920" y="5916305"/>
                </a:lnTo>
                <a:lnTo>
                  <a:pt x="6400920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7F3B7142-3FE7-44D2-B124-E1B0C36FB614}" type="datetime1">
              <a:rPr lang="pt-BR" noProof="0" smtClean="0"/>
              <a:t>12/03/2021</a:t>
            </a:fld>
            <a:endParaRPr lang="pt-BR" noProof="0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pt-BR" noProof="0" dirty="0"/>
          </a:p>
        </p:txBody>
      </p:sp>
      <p:sp>
        <p:nvSpPr>
          <p:cNvPr id="11" name="Espaço Reservado para o Número do Slide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6E7077FF-6FAE-4A98-862F-3A2F931B958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357950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51E07B6-8D69-4F8A-9729-400511B37F8B}"/>
              </a:ext>
            </a:extLst>
          </p:cNvPr>
          <p:cNvSpPr/>
          <p:nvPr userDrawn="1"/>
        </p:nvSpPr>
        <p:spPr>
          <a:xfrm>
            <a:off x="1101715" y="1106424"/>
            <a:ext cx="5120640" cy="4645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57950" y="1352804"/>
            <a:ext cx="4633415" cy="1333641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1113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69EE9F15-9CAA-47B3-8361-5953737D4ED1}" type="datetime1">
              <a:rPr lang="pt-BR" noProof="0" smtClean="0"/>
              <a:t>12/03/2021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40100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258AF0-6E13-4091-A6F0-A066F11158A3}" type="datetime1">
              <a:rPr lang="pt-BR" noProof="0" smtClean="0"/>
              <a:t>12/03/2021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2855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 useBgFill="1">
        <p:nvSpPr>
          <p:cNvPr id="23" name="Retângulo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tângulo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tângulo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258B9BDE-E3BF-4432-854C-900C65CB2A09}" type="datetime1">
              <a:rPr lang="pt-BR" noProof="0" smtClean="0"/>
              <a:t>12/03/2021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703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2B4085-ACA6-4830-94F3-461F7E78EBD3}" type="datetime1">
              <a:rPr lang="pt-BR" noProof="0" smtClean="0"/>
              <a:t>12/03/2021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0555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2F2F0876-DA34-44C2-B05E-66533803FE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3400" y="246600"/>
            <a:ext cx="11725200" cy="6364800"/>
          </a:xfrm>
        </p:spPr>
        <p:txBody>
          <a:bodyPr rtlCol="0" anchor="ctr" anchorCtr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6E352C7E-BCE1-47CD-872E-2935DD89FC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2488" y="2103438"/>
            <a:ext cx="5243512" cy="3748087"/>
          </a:xfrm>
        </p:spPr>
        <p:txBody>
          <a:bodyPr rtlCol="0" anchor="ctr" anchorCtr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18B3D3-7A7C-4E42-B714-711C188178B0}" type="datetime1">
              <a:rPr lang="pt-BR" noProof="0" smtClean="0"/>
              <a:t>12/03/2021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2392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B432E9-F24C-4AE6-A0CF-42AAB3100C53}" type="datetime1">
              <a:rPr lang="pt-BR" noProof="0" smtClean="0"/>
              <a:t>12/03/2021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2359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3FC16A-87BB-465E-9BA3-C150BFC394FD}" type="datetime1">
              <a:rPr lang="pt-BR" noProof="0" smtClean="0"/>
              <a:t>12/03/2021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5877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9BB883-EA3F-49B5-9B2B-4366354FF7F5}" type="datetime1">
              <a:rPr lang="pt-BR" noProof="0" smtClean="0"/>
              <a:t>12/03/2021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6595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79AF1C03-4E7F-471B-A4EE-2E3995EA6107}" type="datetime1">
              <a:rPr lang="pt-BR" noProof="0" smtClean="0"/>
              <a:t>12/03/2021</a:t>
            </a:fld>
            <a:endParaRPr lang="pt-BR" noProof="0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pt-BR" noProof="0" dirty="0"/>
          </a:p>
        </p:txBody>
      </p:sp>
      <p:sp>
        <p:nvSpPr>
          <p:cNvPr id="11" name="Espaço Reservado para o Número do Slide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9664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7" name="Retângulo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tângulo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F4ED0D0-2083-4027-9D17-87C58718603B}" type="datetime1">
              <a:rPr lang="pt-BR" noProof="0" smtClean="0"/>
              <a:t>12/03/2021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604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9" r:id="rId5"/>
    <p:sldLayoutId id="2147483730" r:id="rId6"/>
    <p:sldLayoutId id="2147483736" r:id="rId7"/>
    <p:sldLayoutId id="2147483737" r:id="rId8"/>
    <p:sldLayoutId id="2147483727" r:id="rId9"/>
    <p:sldLayoutId id="2147483741" r:id="rId10"/>
    <p:sldLayoutId id="2147483740" r:id="rId11"/>
    <p:sldLayoutId id="214748372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4" name="Imagem 3" descr="Homem em fones de ouvido com um laptop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" y="11"/>
            <a:ext cx="12191978" cy="6857988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253F3E-E6E8-4DEE-A6F6-D6A88FD39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Treinamento </a:t>
            </a:r>
            <a:r>
              <a:rPr lang="pt-BR" dirty="0" err="1"/>
              <a:t>sql</a:t>
            </a:r>
            <a:r>
              <a:rPr lang="pt-BR" dirty="0"/>
              <a:t> </a:t>
            </a:r>
            <a:r>
              <a:rPr lang="pt-BR" dirty="0" err="1"/>
              <a:t>oracle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954176-1A2D-47B9-B195-FB21407C0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sz="2400" dirty="0">
                <a:solidFill>
                  <a:schemeClr val="tx2">
                    <a:lumMod val="90000"/>
                  </a:schemeClr>
                </a:solidFill>
              </a:rPr>
              <a:t>Bem vindos!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17353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#ficaadica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E3BB77D-BD56-449E-9DF6-0378FF3B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225" y="1815733"/>
            <a:ext cx="5020045" cy="4352727"/>
          </a:xfrm>
          <a:prstGeom prst="rect">
            <a:avLst/>
          </a:prstGeom>
          <a:ln w="1905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C24869E-9AFC-40DF-A438-68637ADAE617}"/>
              </a:ext>
            </a:extLst>
          </p:cNvPr>
          <p:cNvSpPr txBox="1"/>
          <p:nvPr/>
        </p:nvSpPr>
        <p:spPr>
          <a:xfrm>
            <a:off x="10421834" y="6215405"/>
            <a:ext cx="1406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próprio autor</a:t>
            </a:r>
          </a:p>
        </p:txBody>
      </p:sp>
    </p:spTree>
    <p:extLst>
      <p:ext uri="{BB962C8B-B14F-4D97-AF65-F5344CB8AC3E}">
        <p14:creationId xmlns:p14="http://schemas.microsoft.com/office/powerpoint/2010/main" val="1922639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Funções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66800" y="1818409"/>
            <a:ext cx="10550903" cy="4396997"/>
          </a:xfrm>
        </p:spPr>
        <p:txBody>
          <a:bodyPr rtlCol="0">
            <a:normAutofit/>
          </a:bodyPr>
          <a:lstStyle/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2" name="Tabela 5">
            <a:extLst>
              <a:ext uri="{FF2B5EF4-FFF2-40B4-BE49-F238E27FC236}">
                <a16:creationId xmlns:a16="http://schemas.microsoft.com/office/drawing/2014/main" id="{E871E38F-2155-446E-ACCE-0728E9AA6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977699"/>
              </p:ext>
            </p:extLst>
          </p:nvPr>
        </p:nvGraphicFramePr>
        <p:xfrm>
          <a:off x="952499" y="1587636"/>
          <a:ext cx="10550904" cy="4663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5452">
                  <a:extLst>
                    <a:ext uri="{9D8B030D-6E8A-4147-A177-3AD203B41FA5}">
                      <a16:colId xmlns:a16="http://schemas.microsoft.com/office/drawing/2014/main" val="1395111690"/>
                    </a:ext>
                  </a:extLst>
                </a:gridCol>
                <a:gridCol w="5275452">
                  <a:extLst>
                    <a:ext uri="{9D8B030D-6E8A-4147-A177-3AD203B41FA5}">
                      <a16:colId xmlns:a16="http://schemas.microsoft.com/office/drawing/2014/main" val="2994534978"/>
                    </a:ext>
                  </a:extLst>
                </a:gridCol>
              </a:tblGrid>
              <a:tr h="443255">
                <a:tc>
                  <a:txBody>
                    <a:bodyPr/>
                    <a:lstStyle/>
                    <a:p>
                      <a:pPr marL="107950" marR="36195" algn="ctr">
                        <a:spcAft>
                          <a:spcPts val="600"/>
                        </a:spcAft>
                      </a:pPr>
                      <a:r>
                        <a:rPr lang="pt-BR" sz="1600" dirty="0">
                          <a:effectLst/>
                        </a:rPr>
                        <a:t>Função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7950" marR="36195" algn="ctr">
                        <a:spcAft>
                          <a:spcPts val="600"/>
                        </a:spcAft>
                      </a:pPr>
                      <a:r>
                        <a:rPr lang="pt-BR" sz="1600" dirty="0">
                          <a:effectLst/>
                        </a:rPr>
                        <a:t>Descrição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49240156"/>
                  </a:ext>
                </a:extLst>
              </a:tr>
              <a:tr h="692401">
                <a:tc>
                  <a:txBody>
                    <a:bodyPr/>
                    <a:lstStyle/>
                    <a:p>
                      <a:pPr marL="107950" marR="36195" algn="l">
                        <a:spcAft>
                          <a:spcPts val="600"/>
                        </a:spcAft>
                      </a:pPr>
                      <a:r>
                        <a:rPr lang="pt-BR" sz="1600" dirty="0" err="1">
                          <a:effectLst/>
                          <a:latin typeface="+mj-lt"/>
                        </a:rPr>
                        <a:t>to_char</a:t>
                      </a:r>
                      <a:r>
                        <a:rPr lang="pt-BR" sz="1600" dirty="0">
                          <a:effectLst/>
                          <a:latin typeface="+mj-lt"/>
                        </a:rPr>
                        <a:t>(número ou data, ‘formato’)</a:t>
                      </a:r>
                      <a:endParaRPr lang="pt-BR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0" marR="36195" algn="l">
                        <a:spcAft>
                          <a:spcPts val="600"/>
                        </a:spcAft>
                      </a:pPr>
                      <a:r>
                        <a:rPr lang="pt-BR" sz="1600" dirty="0">
                          <a:effectLst/>
                          <a:latin typeface="+mj-lt"/>
                        </a:rPr>
                        <a:t>Converte um campo numérico ou data em uma cadeia de caracteres do tipo varchar2, com o formato definido pela variável formato.</a:t>
                      </a:r>
                      <a:endParaRPr lang="pt-BR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20508588"/>
                  </a:ext>
                </a:extLst>
              </a:tr>
              <a:tr h="461601">
                <a:tc>
                  <a:txBody>
                    <a:bodyPr/>
                    <a:lstStyle/>
                    <a:p>
                      <a:pPr marL="107950" marR="36195" algn="l">
                        <a:spcAft>
                          <a:spcPts val="600"/>
                        </a:spcAft>
                      </a:pPr>
                      <a:r>
                        <a:rPr lang="pt-BR" sz="1600" dirty="0" err="1">
                          <a:effectLst/>
                          <a:latin typeface="+mj-lt"/>
                        </a:rPr>
                        <a:t>to_date</a:t>
                      </a:r>
                      <a:r>
                        <a:rPr lang="pt-BR" sz="1600" dirty="0">
                          <a:effectLst/>
                          <a:latin typeface="+mj-lt"/>
                        </a:rPr>
                        <a:t>(char, [‘formato’]</a:t>
                      </a:r>
                      <a:endParaRPr lang="pt-BR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0" marR="36195" algn="l">
                        <a:spcAft>
                          <a:spcPts val="600"/>
                        </a:spcAft>
                      </a:pPr>
                      <a:r>
                        <a:rPr lang="pt-BR" sz="1600" dirty="0">
                          <a:effectLst/>
                          <a:latin typeface="+mj-lt"/>
                        </a:rPr>
                        <a:t>Converte uma cadeia de caracteres, especificando uma data, no tipo date, de acordo com a variável formato.</a:t>
                      </a:r>
                      <a:endParaRPr lang="pt-BR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57129795"/>
                  </a:ext>
                </a:extLst>
              </a:tr>
              <a:tr h="251207">
                <a:tc>
                  <a:txBody>
                    <a:bodyPr/>
                    <a:lstStyle/>
                    <a:p>
                      <a:pPr marL="107950" marR="36195" algn="l">
                        <a:spcAft>
                          <a:spcPts val="600"/>
                        </a:spcAft>
                      </a:pPr>
                      <a:r>
                        <a:rPr lang="pt-BR" sz="1600" dirty="0" err="1">
                          <a:effectLst/>
                          <a:latin typeface="+mj-lt"/>
                        </a:rPr>
                        <a:t>nvl</a:t>
                      </a:r>
                      <a:r>
                        <a:rPr lang="pt-BR" sz="1600" dirty="0">
                          <a:effectLst/>
                          <a:latin typeface="+mj-lt"/>
                        </a:rPr>
                        <a:t>(coluna, valor)</a:t>
                      </a:r>
                      <a:endParaRPr lang="pt-BR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0" marR="36195" algn="l">
                        <a:spcAft>
                          <a:spcPts val="600"/>
                        </a:spcAft>
                      </a:pPr>
                      <a:r>
                        <a:rPr lang="pt-BR" sz="1600" dirty="0">
                          <a:effectLst/>
                          <a:latin typeface="+mj-lt"/>
                        </a:rPr>
                        <a:t>Retorna ‘valor’ caso ‘coluna’ seja </a:t>
                      </a:r>
                      <a:r>
                        <a:rPr lang="pt-BR" sz="1600" dirty="0" err="1">
                          <a:effectLst/>
                          <a:latin typeface="+mj-lt"/>
                        </a:rPr>
                        <a:t>null</a:t>
                      </a:r>
                      <a:endParaRPr lang="pt-BR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4616486"/>
                  </a:ext>
                </a:extLst>
              </a:tr>
              <a:tr h="461601">
                <a:tc>
                  <a:txBody>
                    <a:bodyPr/>
                    <a:lstStyle/>
                    <a:p>
                      <a:pPr marL="107950" marR="36195" algn="l">
                        <a:spcAft>
                          <a:spcPts val="600"/>
                        </a:spcAft>
                      </a:pPr>
                      <a:r>
                        <a:rPr lang="pt-BR" sz="1600" dirty="0">
                          <a:effectLst/>
                          <a:latin typeface="+mj-lt"/>
                        </a:rPr>
                        <a:t>case</a:t>
                      </a:r>
                      <a:endParaRPr lang="pt-BR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0" marR="36195" algn="l">
                        <a:spcAft>
                          <a:spcPts val="600"/>
                        </a:spcAft>
                      </a:pPr>
                      <a:r>
                        <a:rPr lang="pt-BR" sz="1600" dirty="0">
                          <a:effectLst/>
                          <a:latin typeface="+mj-lt"/>
                        </a:rPr>
                        <a:t>Realiza processamento condicional. Dependendo da entrada, pode retornar um ou outro valor.</a:t>
                      </a:r>
                      <a:endParaRPr lang="pt-BR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5615098"/>
                  </a:ext>
                </a:extLst>
              </a:tr>
              <a:tr h="692401">
                <a:tc>
                  <a:txBody>
                    <a:bodyPr/>
                    <a:lstStyle/>
                    <a:p>
                      <a:pPr marL="107950" marR="36195" algn="l">
                        <a:spcAft>
                          <a:spcPts val="600"/>
                        </a:spcAft>
                      </a:pPr>
                      <a:r>
                        <a:rPr lang="pt-BR" sz="1600" dirty="0" err="1">
                          <a:effectLst/>
                          <a:latin typeface="+mj-lt"/>
                        </a:rPr>
                        <a:t>Instr</a:t>
                      </a:r>
                      <a:r>
                        <a:rPr lang="pt-BR" sz="1600" dirty="0">
                          <a:effectLst/>
                          <a:latin typeface="+mj-lt"/>
                        </a:rPr>
                        <a:t>(</a:t>
                      </a:r>
                      <a:r>
                        <a:rPr lang="pt-BR" sz="1600" dirty="0" err="1">
                          <a:effectLst/>
                          <a:latin typeface="+mj-lt"/>
                        </a:rPr>
                        <a:t>string</a:t>
                      </a:r>
                      <a:r>
                        <a:rPr lang="pt-BR" sz="1600" dirty="0">
                          <a:effectLst/>
                          <a:latin typeface="+mj-lt"/>
                        </a:rPr>
                        <a:t>, </a:t>
                      </a:r>
                      <a:r>
                        <a:rPr lang="pt-BR" sz="1600" dirty="0" err="1">
                          <a:effectLst/>
                          <a:latin typeface="+mj-lt"/>
                        </a:rPr>
                        <a:t>substring</a:t>
                      </a:r>
                      <a:r>
                        <a:rPr lang="pt-BR" sz="1600" dirty="0">
                          <a:effectLst/>
                          <a:latin typeface="+mj-lt"/>
                        </a:rPr>
                        <a:t>[, position, </a:t>
                      </a:r>
                      <a:r>
                        <a:rPr lang="pt-BR" sz="1600" dirty="0" err="1">
                          <a:effectLst/>
                          <a:latin typeface="+mj-lt"/>
                        </a:rPr>
                        <a:t>occurrence</a:t>
                      </a:r>
                      <a:r>
                        <a:rPr lang="pt-BR" sz="1600" dirty="0">
                          <a:effectLst/>
                          <a:latin typeface="+mj-lt"/>
                        </a:rPr>
                        <a:t>])</a:t>
                      </a:r>
                      <a:endParaRPr lang="pt-BR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0" marR="36195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i="0" dirty="0">
                          <a:effectLst/>
                          <a:latin typeface="+mj-lt"/>
                        </a:rPr>
                        <a:t>Procura pela </a:t>
                      </a:r>
                      <a:r>
                        <a:rPr lang="pt-BR" sz="1600" i="0" dirty="0" err="1">
                          <a:effectLst/>
                          <a:latin typeface="+mj-lt"/>
                        </a:rPr>
                        <a:t>substring</a:t>
                      </a:r>
                      <a:r>
                        <a:rPr lang="pt-BR" sz="1600" i="0" dirty="0">
                          <a:effectLst/>
                          <a:latin typeface="+mj-lt"/>
                        </a:rPr>
                        <a:t> dentro da </a:t>
                      </a:r>
                      <a:r>
                        <a:rPr lang="pt-BR" sz="1600" i="0" dirty="0" err="1">
                          <a:effectLst/>
                          <a:latin typeface="+mj-lt"/>
                        </a:rPr>
                        <a:t>string</a:t>
                      </a:r>
                      <a:r>
                        <a:rPr lang="pt-BR" sz="1600" i="0" dirty="0">
                          <a:effectLst/>
                          <a:latin typeface="+mj-lt"/>
                        </a:rPr>
                        <a:t>. </a:t>
                      </a:r>
                      <a:r>
                        <a:rPr lang="pt-BR" sz="1600" i="0" dirty="0" err="1">
                          <a:effectLst/>
                          <a:latin typeface="+mj-lt"/>
                        </a:rPr>
                        <a:t>RetornaA</a:t>
                      </a:r>
                      <a:r>
                        <a:rPr lang="pt-BR" sz="1600" i="0" dirty="0">
                          <a:effectLst/>
                          <a:latin typeface="+mj-lt"/>
                        </a:rPr>
                        <a:t> função retorna um inteiro indicando a posição do caractere em </a:t>
                      </a:r>
                      <a:r>
                        <a:rPr lang="pt-BR" sz="1600" i="0" dirty="0" err="1">
                          <a:effectLst/>
                          <a:latin typeface="+mj-lt"/>
                        </a:rPr>
                        <a:t>string</a:t>
                      </a:r>
                      <a:r>
                        <a:rPr lang="pt-BR" sz="1600" i="0" dirty="0">
                          <a:effectLst/>
                          <a:latin typeface="+mj-lt"/>
                        </a:rPr>
                        <a:t> que é o primeiro caractere desta ocorrência</a:t>
                      </a:r>
                      <a:endParaRPr lang="pt-BR" sz="1600" i="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6642025"/>
                  </a:ext>
                </a:extLst>
              </a:tr>
              <a:tr h="510048">
                <a:tc>
                  <a:txBody>
                    <a:bodyPr/>
                    <a:lstStyle/>
                    <a:p>
                      <a:pPr marL="107950" marR="36195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err="1">
                          <a:solidFill>
                            <a:srgbClr val="7030A0"/>
                          </a:solidFill>
                          <a:effectLst/>
                          <a:latin typeface="+mj-lt"/>
                        </a:rPr>
                        <a:t>Substr</a:t>
                      </a:r>
                      <a:r>
                        <a:rPr lang="pt-BR" sz="1600" dirty="0">
                          <a:solidFill>
                            <a:srgbClr val="7030A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pt-BR" sz="1600" dirty="0" err="1">
                          <a:solidFill>
                            <a:srgbClr val="7030A0"/>
                          </a:solidFill>
                          <a:effectLst/>
                          <a:latin typeface="+mj-lt"/>
                        </a:rPr>
                        <a:t>string</a:t>
                      </a:r>
                      <a:r>
                        <a:rPr lang="pt-BR" sz="1600" dirty="0">
                          <a:solidFill>
                            <a:srgbClr val="7030A0"/>
                          </a:solidFill>
                          <a:effectLst/>
                          <a:latin typeface="+mj-lt"/>
                        </a:rPr>
                        <a:t>, position, </a:t>
                      </a:r>
                      <a:r>
                        <a:rPr lang="pt-BR" sz="1600" dirty="0" err="1">
                          <a:solidFill>
                            <a:srgbClr val="7030A0"/>
                          </a:solidFill>
                          <a:effectLst/>
                          <a:latin typeface="+mj-lt"/>
                        </a:rPr>
                        <a:t>length</a:t>
                      </a:r>
                      <a:r>
                        <a:rPr lang="pt-BR" sz="1600" dirty="0">
                          <a:solidFill>
                            <a:srgbClr val="7030A0"/>
                          </a:solidFill>
                          <a:effectLst/>
                          <a:latin typeface="+mj-lt"/>
                        </a:rPr>
                        <a:t>)</a:t>
                      </a:r>
                      <a:endParaRPr lang="pt-BR" sz="1600" dirty="0">
                        <a:solidFill>
                          <a:srgbClr val="7030A0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0" marR="36195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i="0" dirty="0">
                          <a:solidFill>
                            <a:srgbClr val="7030A0"/>
                          </a:solidFill>
                          <a:effectLst/>
                          <a:latin typeface="+mj-lt"/>
                        </a:rPr>
                        <a:t>Dada uma </a:t>
                      </a:r>
                      <a:r>
                        <a:rPr lang="pt-BR" sz="1600" i="0" dirty="0" err="1">
                          <a:solidFill>
                            <a:srgbClr val="7030A0"/>
                          </a:solidFill>
                          <a:effectLst/>
                          <a:latin typeface="+mj-lt"/>
                        </a:rPr>
                        <a:t>string</a:t>
                      </a:r>
                      <a:r>
                        <a:rPr lang="pt-BR" sz="1600" i="0" dirty="0">
                          <a:solidFill>
                            <a:srgbClr val="7030A0"/>
                          </a:solidFill>
                          <a:effectLst/>
                          <a:latin typeface="+mj-lt"/>
                        </a:rPr>
                        <a:t> retorna a sequência de caracteres a partir de position.</a:t>
                      </a:r>
                      <a:endParaRPr lang="pt-BR" sz="1600" i="0" dirty="0">
                        <a:solidFill>
                          <a:srgbClr val="7030A0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29720958"/>
                  </a:ext>
                </a:extLst>
              </a:tr>
              <a:tr h="510048">
                <a:tc>
                  <a:txBody>
                    <a:bodyPr/>
                    <a:lstStyle/>
                    <a:p>
                      <a:pPr marL="107950" marR="36195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Like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0" marR="36195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i="0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O operador LIKE é usado em uma cláusula WHERE para pesquisar um padrão especificado em uma coluna.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33170069"/>
                  </a:ext>
                </a:extLst>
              </a:tr>
              <a:tr h="510048">
                <a:tc>
                  <a:txBody>
                    <a:bodyPr/>
                    <a:lstStyle/>
                    <a:p>
                      <a:pPr marL="107950" marR="36195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err="1">
                          <a:solidFill>
                            <a:srgbClr val="7030A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Upper</a:t>
                      </a:r>
                      <a:r>
                        <a:rPr lang="pt-BR" sz="1600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 e </a:t>
                      </a:r>
                      <a:r>
                        <a:rPr lang="pt-BR" sz="1600" dirty="0" err="1">
                          <a:solidFill>
                            <a:srgbClr val="7030A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lower</a:t>
                      </a:r>
                      <a:endParaRPr lang="pt-BR" sz="1600" dirty="0">
                        <a:solidFill>
                          <a:srgbClr val="7030A0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0" marR="36195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i="0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Converta o texto em maiúsculas e minúsculas, respectivamente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99641732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E91B8F68-CB7D-444D-8D98-58C397CFDBB4}"/>
              </a:ext>
            </a:extLst>
          </p:cNvPr>
          <p:cNvSpPr txBox="1"/>
          <p:nvPr/>
        </p:nvSpPr>
        <p:spPr>
          <a:xfrm>
            <a:off x="9310006" y="6227435"/>
            <a:ext cx="2404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rgbClr val="7030A0"/>
                </a:solidFill>
              </a:rPr>
              <a:t>Fonte: https://www.w3schools.com/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745B1A5-295E-4D49-AF27-6BE6937AE8D2}"/>
              </a:ext>
            </a:extLst>
          </p:cNvPr>
          <p:cNvSpPr txBox="1"/>
          <p:nvPr/>
        </p:nvSpPr>
        <p:spPr>
          <a:xfrm>
            <a:off x="7903273" y="6215404"/>
            <a:ext cx="1406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próprio autor</a:t>
            </a:r>
          </a:p>
        </p:txBody>
      </p:sp>
    </p:spTree>
    <p:extLst>
      <p:ext uri="{BB962C8B-B14F-4D97-AF65-F5344CB8AC3E}">
        <p14:creationId xmlns:p14="http://schemas.microsoft.com/office/powerpoint/2010/main" val="3452315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Funções de agregação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66800" y="1818409"/>
            <a:ext cx="10550903" cy="4396997"/>
          </a:xfrm>
        </p:spPr>
        <p:txBody>
          <a:bodyPr rtlCol="0">
            <a:normAutofit/>
          </a:bodyPr>
          <a:lstStyle/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2" name="Tabela 5">
            <a:extLst>
              <a:ext uri="{FF2B5EF4-FFF2-40B4-BE49-F238E27FC236}">
                <a16:creationId xmlns:a16="http://schemas.microsoft.com/office/drawing/2014/main" id="{E871E38F-2155-446E-ACCE-0728E9AA6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154112"/>
              </p:ext>
            </p:extLst>
          </p:nvPr>
        </p:nvGraphicFramePr>
        <p:xfrm>
          <a:off x="1070264" y="1818411"/>
          <a:ext cx="10547439" cy="3891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1987">
                  <a:extLst>
                    <a:ext uri="{9D8B030D-6E8A-4147-A177-3AD203B41FA5}">
                      <a16:colId xmlns:a16="http://schemas.microsoft.com/office/drawing/2014/main" val="1395111690"/>
                    </a:ext>
                  </a:extLst>
                </a:gridCol>
                <a:gridCol w="5275452">
                  <a:extLst>
                    <a:ext uri="{9D8B030D-6E8A-4147-A177-3AD203B41FA5}">
                      <a16:colId xmlns:a16="http://schemas.microsoft.com/office/drawing/2014/main" val="2994534978"/>
                    </a:ext>
                  </a:extLst>
                </a:gridCol>
              </a:tblGrid>
              <a:tr h="468298">
                <a:tc>
                  <a:txBody>
                    <a:bodyPr/>
                    <a:lstStyle/>
                    <a:p>
                      <a:pPr marL="107950" marR="36195" algn="ctr">
                        <a:spcAft>
                          <a:spcPts val="600"/>
                        </a:spcAft>
                      </a:pPr>
                      <a:r>
                        <a:rPr lang="pt-BR" sz="1600" dirty="0">
                          <a:effectLst/>
                        </a:rPr>
                        <a:t>Função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7950" marR="36195" algn="ctr">
                        <a:spcAft>
                          <a:spcPts val="600"/>
                        </a:spcAft>
                      </a:pPr>
                      <a:r>
                        <a:rPr lang="pt-BR" sz="1600" dirty="0">
                          <a:effectLst/>
                        </a:rPr>
                        <a:t>Descrição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49240156"/>
                  </a:ext>
                </a:extLst>
              </a:tr>
              <a:tr h="457974">
                <a:tc>
                  <a:txBody>
                    <a:bodyPr/>
                    <a:lstStyle/>
                    <a:p>
                      <a:pPr marL="107950" marR="36195" algn="just">
                        <a:spcAft>
                          <a:spcPts val="600"/>
                        </a:spcAft>
                      </a:pPr>
                      <a:r>
                        <a:rPr lang="pt-BR" sz="1600" dirty="0" err="1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avg</a:t>
                      </a:r>
                      <a:r>
                        <a:rPr lang="pt-BR" sz="160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(coluna)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0" marR="36195" algn="just">
                        <a:spcAft>
                          <a:spcPts val="600"/>
                        </a:spcAft>
                      </a:pPr>
                      <a:r>
                        <a:rPr lang="pt-BR" sz="160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retorna o valor médio de uma coluna numérica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20508588"/>
                  </a:ext>
                </a:extLst>
              </a:tr>
              <a:tr h="453923">
                <a:tc>
                  <a:txBody>
                    <a:bodyPr/>
                    <a:lstStyle/>
                    <a:p>
                      <a:pPr marL="107950" marR="36195" algn="just">
                        <a:spcAft>
                          <a:spcPts val="600"/>
                        </a:spcAft>
                      </a:pPr>
                      <a:r>
                        <a:rPr lang="pt-BR" sz="1600" dirty="0" err="1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count</a:t>
                      </a:r>
                      <a:r>
                        <a:rPr lang="pt-BR" sz="160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(coluna)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0" marR="36195" algn="just">
                        <a:spcAft>
                          <a:spcPts val="600"/>
                        </a:spcAft>
                      </a:pPr>
                      <a:r>
                        <a:rPr lang="pt-BR" sz="160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retorna o número de linhas que correspondem a um critério especificado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57129795"/>
                  </a:ext>
                </a:extLst>
              </a:tr>
              <a:tr h="265399">
                <a:tc>
                  <a:txBody>
                    <a:bodyPr/>
                    <a:lstStyle/>
                    <a:p>
                      <a:pPr marL="107950" marR="36195" algn="just">
                        <a:spcAft>
                          <a:spcPts val="600"/>
                        </a:spcAft>
                      </a:pPr>
                      <a:r>
                        <a:rPr lang="pt-BR" sz="1600" dirty="0" err="1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max</a:t>
                      </a:r>
                      <a:r>
                        <a:rPr lang="pt-BR" sz="160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(coluna)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0" marR="36195" algn="just">
                        <a:spcAft>
                          <a:spcPts val="600"/>
                        </a:spcAft>
                      </a:pPr>
                      <a:r>
                        <a:rPr lang="pt-BR" sz="160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retorna o maior valor da coluna selecionada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4616486"/>
                  </a:ext>
                </a:extLst>
              </a:tr>
              <a:tr h="453923">
                <a:tc>
                  <a:txBody>
                    <a:bodyPr/>
                    <a:lstStyle/>
                    <a:p>
                      <a:pPr marL="107950" marR="36195" algn="just">
                        <a:spcAft>
                          <a:spcPts val="600"/>
                        </a:spcAft>
                      </a:pPr>
                      <a:r>
                        <a:rPr lang="pt-BR" sz="160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min (coluna)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0" marR="36195" algn="just">
                        <a:spcAft>
                          <a:spcPts val="600"/>
                        </a:spcAft>
                      </a:pPr>
                      <a:r>
                        <a:rPr lang="pt-BR" sz="160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retorna o menor valor da coluna selecionada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5615098"/>
                  </a:ext>
                </a:extLst>
              </a:tr>
              <a:tr h="680884">
                <a:tc>
                  <a:txBody>
                    <a:bodyPr/>
                    <a:lstStyle/>
                    <a:p>
                      <a:pPr marL="107950" marR="36195" algn="just">
                        <a:spcAft>
                          <a:spcPts val="600"/>
                        </a:spcAft>
                      </a:pPr>
                      <a:r>
                        <a:rPr lang="pt-BR" sz="160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sum(coluna)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0" marR="36195" algn="just">
                        <a:spcAft>
                          <a:spcPts val="600"/>
                        </a:spcAft>
                      </a:pPr>
                      <a:r>
                        <a:rPr lang="pt-BR" sz="160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retorna a soma total de uma coluna numérica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6642025"/>
                  </a:ext>
                </a:extLst>
              </a:tr>
              <a:tr h="538864">
                <a:tc>
                  <a:txBody>
                    <a:bodyPr/>
                    <a:lstStyle/>
                    <a:p>
                      <a:pPr marL="107950" marR="36195" algn="just">
                        <a:spcAft>
                          <a:spcPts val="600"/>
                        </a:spcAft>
                      </a:pPr>
                      <a:r>
                        <a:rPr lang="pt-BR" sz="1600" dirty="0" err="1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Group</a:t>
                      </a:r>
                      <a:r>
                        <a:rPr lang="pt-BR" sz="160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pt-BR" sz="1600" dirty="0" err="1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by</a:t>
                      </a:r>
                      <a:endParaRPr lang="pt-BR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0" marR="36195" algn="just">
                        <a:spcAft>
                          <a:spcPts val="600"/>
                        </a:spcAft>
                      </a:pPr>
                      <a:r>
                        <a:rPr lang="pt-BR" sz="160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A instrução GROUP BY agrupa linhas que têm os mesmos valores em linhas de resumo.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29720958"/>
                  </a:ext>
                </a:extLst>
              </a:tr>
              <a:tr h="538864">
                <a:tc>
                  <a:txBody>
                    <a:bodyPr/>
                    <a:lstStyle/>
                    <a:p>
                      <a:pPr marL="107950" marR="36195" algn="just">
                        <a:spcAft>
                          <a:spcPts val="600"/>
                        </a:spcAft>
                      </a:pPr>
                      <a:r>
                        <a:rPr lang="pt-BR" sz="1600" dirty="0" err="1">
                          <a:solidFill>
                            <a:srgbClr val="00B05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having</a:t>
                      </a:r>
                      <a:endParaRPr lang="pt-BR" sz="1600" dirty="0">
                        <a:solidFill>
                          <a:srgbClr val="00B050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0" marR="36195" algn="just">
                        <a:spcAft>
                          <a:spcPts val="600"/>
                        </a:spcAft>
                      </a:pPr>
                      <a:r>
                        <a:rPr lang="pt-BR" sz="1600" dirty="0">
                          <a:solidFill>
                            <a:srgbClr val="00B05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A </a:t>
                      </a:r>
                      <a:r>
                        <a:rPr lang="pt-BR" sz="1600" b="1" dirty="0">
                          <a:solidFill>
                            <a:srgbClr val="00B05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cláusula</a:t>
                      </a:r>
                      <a:r>
                        <a:rPr lang="pt-BR" sz="1600" dirty="0">
                          <a:solidFill>
                            <a:srgbClr val="00B05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 HAVING foi adicionada ao SQL porque a palavra-chave WHERE não pode ser usada com funções agregadas.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33170069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E91B8F68-CB7D-444D-8D98-58C397CFDBB4}"/>
              </a:ext>
            </a:extLst>
          </p:cNvPr>
          <p:cNvSpPr txBox="1"/>
          <p:nvPr/>
        </p:nvSpPr>
        <p:spPr>
          <a:xfrm>
            <a:off x="9310006" y="6227435"/>
            <a:ext cx="2404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https://www.w3schools.com/</a:t>
            </a:r>
          </a:p>
        </p:txBody>
      </p:sp>
    </p:spTree>
    <p:extLst>
      <p:ext uri="{BB962C8B-B14F-4D97-AF65-F5344CB8AC3E}">
        <p14:creationId xmlns:p14="http://schemas.microsoft.com/office/powerpoint/2010/main" val="86358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Ordem de execução de uma consulta</a:t>
            </a:r>
            <a:endParaRPr lang="pt-BR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66800" y="1818409"/>
            <a:ext cx="10550903" cy="4396997"/>
          </a:xfrm>
        </p:spPr>
        <p:txBody>
          <a:bodyPr rtlCol="0">
            <a:normAutofit/>
          </a:bodyPr>
          <a:lstStyle/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91B8F68-CB7D-444D-8D98-58C397CFDBB4}"/>
              </a:ext>
            </a:extLst>
          </p:cNvPr>
          <p:cNvSpPr txBox="1"/>
          <p:nvPr/>
        </p:nvSpPr>
        <p:spPr>
          <a:xfrm>
            <a:off x="1066800" y="4016907"/>
            <a:ext cx="2404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https://www.w3schools.com/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0F5A15E5-5E87-4C01-9BB4-8E6158C7A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756154"/>
              </p:ext>
            </p:extLst>
          </p:nvPr>
        </p:nvGraphicFramePr>
        <p:xfrm>
          <a:off x="1066800" y="1806380"/>
          <a:ext cx="4211782" cy="2178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2427">
                  <a:extLst>
                    <a:ext uri="{9D8B030D-6E8A-4147-A177-3AD203B41FA5}">
                      <a16:colId xmlns:a16="http://schemas.microsoft.com/office/drawing/2014/main" val="3768523242"/>
                    </a:ext>
                  </a:extLst>
                </a:gridCol>
                <a:gridCol w="2109355">
                  <a:extLst>
                    <a:ext uri="{9D8B030D-6E8A-4147-A177-3AD203B41FA5}">
                      <a16:colId xmlns:a16="http://schemas.microsoft.com/office/drawing/2014/main" val="3863456507"/>
                    </a:ext>
                  </a:extLst>
                </a:gridCol>
              </a:tblGrid>
              <a:tr h="317063">
                <a:tc>
                  <a:txBody>
                    <a:bodyPr/>
                    <a:lstStyle/>
                    <a:p>
                      <a:r>
                        <a:rPr lang="pt-BR" dirty="0"/>
                        <a:t>Escrita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Execução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446526"/>
                  </a:ext>
                </a:extLst>
              </a:tr>
              <a:tr h="1813074">
                <a:tc>
                  <a:txBody>
                    <a:bodyPr/>
                    <a:lstStyle/>
                    <a:p>
                      <a:r>
                        <a:rPr lang="pt-BR" dirty="0"/>
                        <a:t>SELECT ...</a:t>
                      </a:r>
                    </a:p>
                    <a:p>
                      <a:r>
                        <a:rPr lang="pt-BR" dirty="0"/>
                        <a:t>  FROM ...</a:t>
                      </a:r>
                    </a:p>
                    <a:p>
                      <a:r>
                        <a:rPr lang="pt-BR" dirty="0"/>
                        <a:t>WHERE ...</a:t>
                      </a:r>
                    </a:p>
                    <a:p>
                      <a:r>
                        <a:rPr lang="pt-BR" dirty="0"/>
                        <a:t>GROUP BY ...</a:t>
                      </a:r>
                    </a:p>
                    <a:p>
                      <a:r>
                        <a:rPr lang="pt-BR" dirty="0"/>
                        <a:t>HAVING ...</a:t>
                      </a:r>
                    </a:p>
                    <a:p>
                      <a:r>
                        <a:rPr lang="pt-BR" dirty="0"/>
                        <a:t>ORDER BY 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FROM</a:t>
                      </a:r>
                    </a:p>
                    <a:p>
                      <a:r>
                        <a:rPr lang="pt-BR" dirty="0"/>
                        <a:t>WHERE</a:t>
                      </a:r>
                    </a:p>
                    <a:p>
                      <a:r>
                        <a:rPr lang="pt-BR" dirty="0"/>
                        <a:t>GROUP BY</a:t>
                      </a:r>
                    </a:p>
                    <a:p>
                      <a:r>
                        <a:rPr lang="pt-BR" dirty="0"/>
                        <a:t>HAVING</a:t>
                      </a:r>
                    </a:p>
                    <a:p>
                      <a:r>
                        <a:rPr lang="pt-BR" dirty="0"/>
                        <a:t>SELECT</a:t>
                      </a:r>
                    </a:p>
                    <a:p>
                      <a:r>
                        <a:rPr lang="pt-BR" dirty="0"/>
                        <a:t>ORDER BY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310546"/>
                  </a:ext>
                </a:extLst>
              </a:tr>
            </a:tbl>
          </a:graphicData>
        </a:graphic>
      </p:graphicFrame>
      <p:pic>
        <p:nvPicPr>
          <p:cNvPr id="10" name="Imagem 9">
            <a:extLst>
              <a:ext uri="{FF2B5EF4-FFF2-40B4-BE49-F238E27FC236}">
                <a16:creationId xmlns:a16="http://schemas.microsoft.com/office/drawing/2014/main" id="{39800073-1B16-4DFB-8B45-DE6271150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252" y="4249318"/>
            <a:ext cx="6878451" cy="1823421"/>
          </a:xfrm>
          <a:prstGeom prst="rect">
            <a:avLst/>
          </a:prstGeom>
          <a:ln w="1905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45CBA67-EBE1-48B5-BD5E-08C0EF1C0E1A}"/>
              </a:ext>
            </a:extLst>
          </p:cNvPr>
          <p:cNvSpPr txBox="1"/>
          <p:nvPr/>
        </p:nvSpPr>
        <p:spPr>
          <a:xfrm>
            <a:off x="10314562" y="6148240"/>
            <a:ext cx="1406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próprio autor</a:t>
            </a:r>
          </a:p>
        </p:txBody>
      </p:sp>
    </p:spTree>
    <p:extLst>
      <p:ext uri="{BB962C8B-B14F-4D97-AF65-F5344CB8AC3E}">
        <p14:creationId xmlns:p14="http://schemas.microsoft.com/office/powerpoint/2010/main" val="2210504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Union e </a:t>
            </a:r>
            <a:r>
              <a:rPr lang="pt-BR" sz="4800" dirty="0" err="1">
                <a:solidFill>
                  <a:schemeClr val="bg2">
                    <a:lumMod val="50000"/>
                  </a:schemeClr>
                </a:solidFill>
              </a:rPr>
              <a:t>union</a:t>
            </a:r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sz="4800" dirty="0" err="1">
                <a:solidFill>
                  <a:schemeClr val="bg2">
                    <a:lumMod val="50000"/>
                  </a:schemeClr>
                </a:solidFill>
              </a:rPr>
              <a:t>all</a:t>
            </a:r>
            <a:endParaRPr lang="pt-BR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66800" y="1818409"/>
            <a:ext cx="10550903" cy="4396997"/>
          </a:xfrm>
        </p:spPr>
        <p:txBody>
          <a:bodyPr rtlCol="0">
            <a:normAutofit/>
          </a:bodyPr>
          <a:lstStyle/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O operador </a:t>
            </a:r>
            <a:r>
              <a:rPr lang="pt-BR" sz="2000" b="1" dirty="0">
                <a:solidFill>
                  <a:schemeClr val="bg2">
                    <a:lumMod val="50000"/>
                  </a:schemeClr>
                </a:solidFill>
              </a:rPr>
              <a:t>UNION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é usado para combinar o conjunto de resultados de duas ou mais instruções SELECT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O operador </a:t>
            </a:r>
            <a:r>
              <a:rPr lang="pt-BR" sz="2000" b="1" dirty="0">
                <a:solidFill>
                  <a:schemeClr val="bg2">
                    <a:lumMod val="50000"/>
                  </a:schemeClr>
                </a:solidFill>
              </a:rPr>
              <a:t>UNION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seleciona </a:t>
            </a:r>
            <a:r>
              <a:rPr lang="pt-BR" sz="2000" b="1" dirty="0">
                <a:solidFill>
                  <a:srgbClr val="FF0000"/>
                </a:solidFill>
              </a:rPr>
              <a:t>apenas valores distintos</a:t>
            </a:r>
            <a:r>
              <a:rPr lang="pt-BR" sz="20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por padrão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O </a:t>
            </a:r>
            <a:r>
              <a:rPr lang="pt-BR" sz="2000" b="1" dirty="0">
                <a:solidFill>
                  <a:schemeClr val="bg2">
                    <a:lumMod val="50000"/>
                  </a:schemeClr>
                </a:solidFill>
              </a:rPr>
              <a:t>UNION ALL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combina o conjunto de resultados de duas ou mais instruções SELECT (</a:t>
            </a:r>
            <a:r>
              <a:rPr lang="pt-BR" sz="2000" b="1" dirty="0">
                <a:solidFill>
                  <a:srgbClr val="FF0000"/>
                </a:solidFill>
              </a:rPr>
              <a:t>permite valores duplicados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Observações importantes:</a:t>
            </a:r>
          </a:p>
          <a:p>
            <a:pPr marL="764640" lvl="2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Cada instrução SELECT em UNION [ALL] deve ter o mesmo número de colunas</a:t>
            </a:r>
          </a:p>
          <a:p>
            <a:pPr marL="764640" lvl="2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As colunas também devem ter tipos de dados semelhantes</a:t>
            </a:r>
          </a:p>
          <a:p>
            <a:pPr marL="764640" lvl="2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As colunas em cada instrução SELECT também devem estar na mesma ordem</a:t>
            </a:r>
          </a:p>
          <a:p>
            <a:pPr marL="764640" lvl="2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A cláusula ORDER BY é colocada apenas na última instrução SELECT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91B8F68-CB7D-444D-8D98-58C397CFDBB4}"/>
              </a:ext>
            </a:extLst>
          </p:cNvPr>
          <p:cNvSpPr txBox="1"/>
          <p:nvPr/>
        </p:nvSpPr>
        <p:spPr>
          <a:xfrm>
            <a:off x="9310006" y="6227435"/>
            <a:ext cx="2404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https://www.w3schools.com/</a:t>
            </a:r>
          </a:p>
        </p:txBody>
      </p:sp>
    </p:spTree>
    <p:extLst>
      <p:ext uri="{BB962C8B-B14F-4D97-AF65-F5344CB8AC3E}">
        <p14:creationId xmlns:p14="http://schemas.microsoft.com/office/powerpoint/2010/main" val="453499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4800" dirty="0" err="1">
                <a:solidFill>
                  <a:schemeClr val="bg2">
                    <a:lumMod val="50000"/>
                  </a:schemeClr>
                </a:solidFill>
              </a:rPr>
              <a:t>User_cons_columns</a:t>
            </a:r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 e </a:t>
            </a:r>
            <a:r>
              <a:rPr lang="pt-BR" sz="4800" dirty="0" err="1">
                <a:solidFill>
                  <a:schemeClr val="bg2">
                    <a:lumMod val="50000"/>
                  </a:schemeClr>
                </a:solidFill>
              </a:rPr>
              <a:t>user_constraints</a:t>
            </a:r>
            <a:endParaRPr lang="pt-BR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91B8F68-CB7D-444D-8D98-58C397CFDBB4}"/>
              </a:ext>
            </a:extLst>
          </p:cNvPr>
          <p:cNvSpPr txBox="1"/>
          <p:nvPr/>
        </p:nvSpPr>
        <p:spPr>
          <a:xfrm>
            <a:off x="10432225" y="6215406"/>
            <a:ext cx="1406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próprio autor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3BD70E-9303-437E-9238-938A5386D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206" y="2605120"/>
            <a:ext cx="6363588" cy="2238687"/>
          </a:xfrm>
          <a:prstGeom prst="rect">
            <a:avLst/>
          </a:prstGeom>
          <a:ln w="1905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637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tângulo 1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6" name="Espaço Reservado para Conteúdo 5" descr="Um jovem com o laptop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" y="0"/>
            <a:ext cx="6391275" cy="6858000"/>
          </a:xfrm>
          <a:prstGeom prst="rect">
            <a:avLst/>
          </a:prstGeom>
          <a:noFill/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lnSpc>
                <a:spcPct val="90000"/>
              </a:lnSpc>
            </a:pPr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Dia II</a:t>
            </a:r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082" y="2103120"/>
            <a:ext cx="4336421" cy="3931920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bg2">
                    <a:lumMod val="50000"/>
                  </a:schemeClr>
                </a:solidFill>
              </a:rPr>
              <a:t>PL/SQL: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Funções 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Procedures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Bloco anônimo</a:t>
            </a:r>
          </a:p>
        </p:txBody>
      </p:sp>
    </p:spTree>
    <p:extLst>
      <p:ext uri="{BB962C8B-B14F-4D97-AF65-F5344CB8AC3E}">
        <p14:creationId xmlns:p14="http://schemas.microsoft.com/office/powerpoint/2010/main" val="52010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Homem e mulher discutem alguns documentos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PL/SQL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EFFB653C-DEA4-4827-8C83-8F5FAD19302D}"/>
              </a:ext>
            </a:extLst>
          </p:cNvPr>
          <p:cNvSpPr txBox="1">
            <a:spLocks/>
          </p:cNvSpPr>
          <p:nvPr/>
        </p:nvSpPr>
        <p:spPr>
          <a:xfrm>
            <a:off x="1066800" y="1818409"/>
            <a:ext cx="10550903" cy="43969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2">
                    <a:lumMod val="50000"/>
                  </a:schemeClr>
                </a:solidFill>
              </a:rPr>
              <a:t>Basicamente existem dois </a:t>
            </a:r>
            <a:r>
              <a:rPr lang="pt-BR" sz="2400" dirty="0" err="1">
                <a:solidFill>
                  <a:schemeClr val="bg2">
                    <a:lumMod val="50000"/>
                  </a:schemeClr>
                </a:solidFill>
              </a:rPr>
              <a:t>tiops</a:t>
            </a:r>
            <a:r>
              <a:rPr lang="pt-BR" sz="2400" dirty="0">
                <a:solidFill>
                  <a:schemeClr val="bg2">
                    <a:lumMod val="50000"/>
                  </a:schemeClr>
                </a:solidFill>
              </a:rPr>
              <a:t> de subprogramas:</a:t>
            </a:r>
          </a:p>
          <a:p>
            <a:pPr marL="764640" lvl="2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Procedimentos (procedures) e funções (</a:t>
            </a:r>
            <a:r>
              <a:rPr lang="pt-BR" sz="1800" dirty="0" err="1">
                <a:solidFill>
                  <a:schemeClr val="bg2">
                    <a:lumMod val="50000"/>
                  </a:schemeClr>
                </a:solidFill>
              </a:rPr>
              <a:t>functions</a:t>
            </a: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2">
                    <a:lumMod val="50000"/>
                  </a:schemeClr>
                </a:solidFill>
              </a:rPr>
              <a:t>Via de regra, utiliza-se </a:t>
            </a:r>
            <a:r>
              <a:rPr lang="pt-BR" sz="2400" b="1" dirty="0">
                <a:solidFill>
                  <a:srgbClr val="FF0000"/>
                </a:solidFill>
              </a:rPr>
              <a:t>procedure</a:t>
            </a:r>
            <a:r>
              <a:rPr lang="pt-BR" sz="2400" dirty="0">
                <a:solidFill>
                  <a:schemeClr val="bg2">
                    <a:lumMod val="50000"/>
                  </a:schemeClr>
                </a:solidFill>
              </a:rPr>
              <a:t> quando se deseja realizar uma ação. Já a </a:t>
            </a:r>
            <a:r>
              <a:rPr lang="pt-BR" sz="2400" b="1" dirty="0" err="1">
                <a:solidFill>
                  <a:srgbClr val="FF0000"/>
                </a:solidFill>
              </a:rPr>
              <a:t>function</a:t>
            </a:r>
            <a:r>
              <a:rPr lang="pt-BR" sz="2400" dirty="0">
                <a:solidFill>
                  <a:schemeClr val="bg2">
                    <a:lumMod val="50000"/>
                  </a:schemeClr>
                </a:solidFill>
              </a:rPr>
              <a:t> é utilizada para calcular algo, por exemplo, e retornar o resultado da operação.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2">
                    <a:lumMod val="50000"/>
                  </a:schemeClr>
                </a:solidFill>
              </a:rPr>
              <a:t>Há, por assim dizer, um </a:t>
            </a:r>
          </a:p>
          <a:p>
            <a:pPr marL="274320" lvl="1" indent="0">
              <a:spcBef>
                <a:spcPts val="900"/>
              </a:spcBef>
              <a:buClr>
                <a:schemeClr val="accent1"/>
              </a:buClr>
              <a:buNone/>
            </a:pPr>
            <a:r>
              <a:rPr lang="pt-BR" sz="2400" dirty="0">
                <a:solidFill>
                  <a:schemeClr val="bg2">
                    <a:lumMod val="50000"/>
                  </a:schemeClr>
                </a:solidFill>
              </a:rPr>
              <a:t>terceiro “tipo”, o </a:t>
            </a:r>
          </a:p>
          <a:p>
            <a:pPr marL="274320" lvl="1" indent="0">
              <a:spcBef>
                <a:spcPts val="900"/>
              </a:spcBef>
              <a:buClr>
                <a:schemeClr val="accent1"/>
              </a:buClr>
              <a:buNone/>
            </a:pPr>
            <a:r>
              <a:rPr lang="pt-BR" sz="2400" dirty="0">
                <a:solidFill>
                  <a:schemeClr val="bg2">
                    <a:lumMod val="50000"/>
                  </a:schemeClr>
                </a:solidFill>
              </a:rPr>
              <a:t>bloco anônimo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2">
                    <a:lumMod val="50000"/>
                  </a:schemeClr>
                </a:solidFill>
              </a:rPr>
              <a:t>Sintaxe e contexto </a:t>
            </a:r>
          </a:p>
          <a:p>
            <a:pPr marL="274320" lvl="1" indent="0">
              <a:spcBef>
                <a:spcPts val="900"/>
              </a:spcBef>
              <a:buClr>
                <a:schemeClr val="accent1"/>
              </a:buClr>
              <a:buNone/>
            </a:pPr>
            <a:r>
              <a:rPr lang="pt-BR" sz="2400" dirty="0">
                <a:solidFill>
                  <a:schemeClr val="bg2">
                    <a:lumMod val="50000"/>
                  </a:schemeClr>
                </a:solidFill>
              </a:rPr>
              <a:t>PL/SQL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E6E2AD7-0943-4FE2-86B2-2A3892231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310" y="3511790"/>
            <a:ext cx="6820393" cy="2901542"/>
          </a:xfrm>
          <a:prstGeom prst="rect">
            <a:avLst/>
          </a:prstGeom>
          <a:ln w="1905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31FFC43-56BC-4BE1-8B80-12463001245C}"/>
              </a:ext>
            </a:extLst>
          </p:cNvPr>
          <p:cNvSpPr txBox="1"/>
          <p:nvPr/>
        </p:nvSpPr>
        <p:spPr>
          <a:xfrm>
            <a:off x="10210971" y="6582643"/>
            <a:ext cx="1406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próprio autor</a:t>
            </a:r>
          </a:p>
        </p:txBody>
      </p:sp>
    </p:spTree>
    <p:extLst>
      <p:ext uri="{BB962C8B-B14F-4D97-AF65-F5344CB8AC3E}">
        <p14:creationId xmlns:p14="http://schemas.microsoft.com/office/powerpoint/2010/main" val="1609387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Homem e mulher discutem alguns documentos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PL/SQL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EFFB653C-DEA4-4827-8C83-8F5FAD19302D}"/>
              </a:ext>
            </a:extLst>
          </p:cNvPr>
          <p:cNvSpPr txBox="1">
            <a:spLocks/>
          </p:cNvSpPr>
          <p:nvPr/>
        </p:nvSpPr>
        <p:spPr>
          <a:xfrm>
            <a:off x="1066800" y="1818409"/>
            <a:ext cx="10550903" cy="439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Procedures possuem parâmetros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marL="764640" lvl="2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IN: parâmetros de entrada</a:t>
            </a:r>
          </a:p>
          <a:p>
            <a:pPr marL="764640" lvl="2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OUT: parâmetros de saída</a:t>
            </a:r>
          </a:p>
          <a:p>
            <a:pPr marL="764640" lvl="2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IN OUT: parâmetros de entrada e saída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Executando (ou fazendo a chamada de) uma procedure no BD:</a:t>
            </a:r>
          </a:p>
          <a:p>
            <a:pPr marL="764640" lvl="2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Fora do contexto de PL/SQL (chamada avulsa): </a:t>
            </a:r>
          </a:p>
          <a:p>
            <a:pPr marL="1038960" lvl="3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EXECUTE (ou EXEC) 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</a:rPr>
              <a:t>nome_da_procedure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pPr marL="764640" lvl="2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Dentro do contexto de PL/SQL:</a:t>
            </a:r>
          </a:p>
          <a:p>
            <a:pPr marL="1038960" lvl="3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bg2">
                    <a:lumMod val="50000"/>
                  </a:schemeClr>
                </a:solidFill>
              </a:rPr>
              <a:t>nome_da_procedure</a:t>
            </a:r>
            <a:endParaRPr lang="pt-BR" sz="1600" dirty="0">
              <a:solidFill>
                <a:schemeClr val="bg2">
                  <a:lumMod val="50000"/>
                </a:schemeClr>
              </a:solidFill>
            </a:endParaRPr>
          </a:p>
          <a:p>
            <a:pPr marL="764640" lvl="2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31FFC43-56BC-4BE1-8B80-12463001245C}"/>
              </a:ext>
            </a:extLst>
          </p:cNvPr>
          <p:cNvSpPr txBox="1"/>
          <p:nvPr/>
        </p:nvSpPr>
        <p:spPr>
          <a:xfrm>
            <a:off x="10421834" y="6263987"/>
            <a:ext cx="1406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próprio autor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0677884-8F50-43FB-9F5D-59331ED08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025" y="4269181"/>
            <a:ext cx="5127678" cy="1809769"/>
          </a:xfrm>
          <a:prstGeom prst="rect">
            <a:avLst/>
          </a:prstGeom>
          <a:ln w="1905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5865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Homem e mulher discutem alguns documentos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PL/SQL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EFFB653C-DEA4-4827-8C83-8F5FAD19302D}"/>
              </a:ext>
            </a:extLst>
          </p:cNvPr>
          <p:cNvSpPr txBox="1">
            <a:spLocks/>
          </p:cNvSpPr>
          <p:nvPr/>
        </p:nvSpPr>
        <p:spPr>
          <a:xfrm>
            <a:off x="1066800" y="1818409"/>
            <a:ext cx="10550903" cy="43969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Uma </a:t>
            </a:r>
            <a:r>
              <a:rPr lang="pt-BR" sz="2000" dirty="0" err="1">
                <a:solidFill>
                  <a:schemeClr val="bg2">
                    <a:lumMod val="50000"/>
                  </a:schemeClr>
                </a:solidFill>
              </a:rPr>
              <a:t>function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pode ser executada nas seguintes condições: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Em SELECT, a </a:t>
            </a:r>
            <a:r>
              <a:rPr lang="pt-BR" sz="2000" dirty="0" err="1">
                <a:solidFill>
                  <a:schemeClr val="bg2">
                    <a:lumMod val="50000"/>
                  </a:schemeClr>
                </a:solidFill>
              </a:rPr>
              <a:t>function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pode ser chamada nas cláusulas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marL="764640" lvl="2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WHERE, HAVING, ORDER BY e GROUP BY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Em INSERT a </a:t>
            </a:r>
            <a:r>
              <a:rPr lang="pt-BR" sz="2000" dirty="0" err="1">
                <a:solidFill>
                  <a:schemeClr val="bg2">
                    <a:lumMod val="50000"/>
                  </a:schemeClr>
                </a:solidFill>
              </a:rPr>
              <a:t>function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pode ser chamada na cláusula:</a:t>
            </a:r>
          </a:p>
          <a:p>
            <a:pPr marL="764640" lvl="2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Em UPDATE, a </a:t>
            </a:r>
            <a:r>
              <a:rPr lang="pt-BR" sz="2000" dirty="0" err="1">
                <a:solidFill>
                  <a:schemeClr val="bg2">
                    <a:lumMod val="50000"/>
                  </a:schemeClr>
                </a:solidFill>
              </a:rPr>
              <a:t>function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274320" lvl="1" indent="0">
              <a:spcBef>
                <a:spcPts val="900"/>
              </a:spcBef>
              <a:buClr>
                <a:schemeClr val="accent1"/>
              </a:buClr>
              <a:buNone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pode ser chamada nas cláusulas:</a:t>
            </a:r>
          </a:p>
          <a:p>
            <a:pPr marL="764640" lvl="2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WHERE e SET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Em DELETE, a </a:t>
            </a:r>
            <a:r>
              <a:rPr lang="pt-BR" sz="2000" dirty="0" err="1">
                <a:solidFill>
                  <a:schemeClr val="bg2">
                    <a:lumMod val="50000"/>
                  </a:schemeClr>
                </a:solidFill>
              </a:rPr>
              <a:t>function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pode </a:t>
            </a:r>
          </a:p>
          <a:p>
            <a:pPr marL="274320" lvl="1" indent="0">
              <a:spcBef>
                <a:spcPts val="900"/>
              </a:spcBef>
              <a:buClr>
                <a:schemeClr val="accent1"/>
              </a:buClr>
              <a:buNone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ser chamada na cláusula:</a:t>
            </a:r>
          </a:p>
          <a:p>
            <a:pPr marL="764640" lvl="2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WHERE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31FFC43-56BC-4BE1-8B80-12463001245C}"/>
              </a:ext>
            </a:extLst>
          </p:cNvPr>
          <p:cNvSpPr txBox="1"/>
          <p:nvPr/>
        </p:nvSpPr>
        <p:spPr>
          <a:xfrm>
            <a:off x="10210971" y="6215406"/>
            <a:ext cx="1406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próprio autor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31593F9-1FA0-4110-BB16-E227E6E0B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070" y="3429000"/>
            <a:ext cx="6685081" cy="2450480"/>
          </a:xfrm>
          <a:prstGeom prst="rect">
            <a:avLst/>
          </a:prstGeom>
          <a:ln w="1905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5265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Grupo de pessoas trabalhando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Esboço do curso</a:t>
            </a:r>
          </a:p>
        </p:txBody>
      </p:sp>
      <p:graphicFrame>
        <p:nvGraphicFramePr>
          <p:cNvPr id="5" name="Espaço Reservado para Conteúdo 2" descr="Objeto SmartArt">
            <a:extLst>
              <a:ext uri="{FF2B5EF4-FFF2-40B4-BE49-F238E27FC236}">
                <a16:creationId xmlns:a16="http://schemas.microsoft.com/office/drawing/2014/main" id="{A1342CC9-B5BC-4EE6-A03F-6501ED7CC4CC}"/>
              </a:ext>
            </a:extLst>
          </p:cNvPr>
          <p:cNvGraphicFramePr>
            <a:graphicFrameLocks/>
          </p:cNvGraphicFramePr>
          <p:nvPr/>
        </p:nvGraphicFramePr>
        <p:xfrm>
          <a:off x="685799" y="2037524"/>
          <a:ext cx="10817088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4966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tângulo 4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6" name="Espaço Reservado para Conteúdo 5" descr="Grupo de estudantes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" y="10"/>
            <a:ext cx="12191982" cy="6857990"/>
          </a:xfrm>
          <a:prstGeom prst="rect">
            <a:avLst/>
          </a:prstGeom>
          <a:noFill/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lnSpc>
                <a:spcPct val="90000"/>
              </a:lnSpc>
            </a:pPr>
            <a:r>
              <a:rPr lang="pt-BR" sz="4000" dirty="0"/>
              <a:t>IF-ELSE</a:t>
            </a:r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0845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0" name="Espaço Reservado para Conteúdo 4">
            <a:extLst>
              <a:ext uri="{FF2B5EF4-FFF2-40B4-BE49-F238E27FC236}">
                <a16:creationId xmlns:a16="http://schemas.microsoft.com/office/drawing/2014/main" id="{2A3AE8CC-2499-42FE-81EA-02AB359FE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714" y="2574064"/>
            <a:ext cx="5037676" cy="3111916"/>
          </a:xfrm>
          <a:prstGeom prst="rect">
            <a:avLst/>
          </a:prstGeom>
          <a:ln w="19050" cap="sq">
            <a:solidFill>
              <a:schemeClr val="tx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F6994A0-1009-4593-A92D-996E1BE777C2}"/>
              </a:ext>
            </a:extLst>
          </p:cNvPr>
          <p:cNvSpPr/>
          <p:nvPr/>
        </p:nvSpPr>
        <p:spPr>
          <a:xfrm>
            <a:off x="6286500" y="3584864"/>
            <a:ext cx="2815936" cy="18401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EF39DC5-C128-4BC4-B059-E3513011DDCD}"/>
              </a:ext>
            </a:extLst>
          </p:cNvPr>
          <p:cNvSpPr/>
          <p:nvPr/>
        </p:nvSpPr>
        <p:spPr>
          <a:xfrm>
            <a:off x="6210835" y="2615048"/>
            <a:ext cx="2985119" cy="30709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E699015-3A41-4DC0-B654-FA3351D8895F}"/>
              </a:ext>
            </a:extLst>
          </p:cNvPr>
          <p:cNvSpPr txBox="1"/>
          <p:nvPr/>
        </p:nvSpPr>
        <p:spPr>
          <a:xfrm>
            <a:off x="10550577" y="6546214"/>
            <a:ext cx="1406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próprio autor</a:t>
            </a:r>
          </a:p>
        </p:txBody>
      </p:sp>
    </p:spTree>
    <p:extLst>
      <p:ext uri="{BB962C8B-B14F-4D97-AF65-F5344CB8AC3E}">
        <p14:creationId xmlns:p14="http://schemas.microsoft.com/office/powerpoint/2010/main" val="1456442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pt-BR" dirty="0">
                <a:solidFill>
                  <a:schemeClr val="tx1"/>
                </a:solidFill>
              </a:rPr>
              <a:t>L</a:t>
            </a:r>
            <a:r>
              <a:rPr lang="pt-br" dirty="0">
                <a:solidFill>
                  <a:schemeClr val="tx1"/>
                </a:solidFill>
              </a:rPr>
              <a:t>OOP </a:t>
            </a:r>
            <a:r>
              <a:rPr lang="pt-BR" dirty="0">
                <a:solidFill>
                  <a:schemeClr val="tx1"/>
                </a:solidFill>
              </a:rPr>
              <a:t>–</a:t>
            </a:r>
            <a:r>
              <a:rPr lang="pt-br" dirty="0">
                <a:solidFill>
                  <a:schemeClr val="tx1"/>
                </a:solidFill>
              </a:rPr>
              <a:t> for e </a:t>
            </a:r>
            <a:r>
              <a:rPr lang="pt-br" dirty="0" err="1">
                <a:solidFill>
                  <a:schemeClr val="tx1"/>
                </a:solidFill>
              </a:rPr>
              <a:t>while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0" name="Espaço Reservado para Imagem 19" descr="Pessoas com laptops">
            <a:extLst>
              <a:ext uri="{FF2B5EF4-FFF2-40B4-BE49-F238E27FC236}">
                <a16:creationId xmlns:a16="http://schemas.microsoft.com/office/drawing/2014/main" id="{207ED264-415A-4EAC-861D-E08C035154A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9C9B425-BF73-43CD-AD20-4C7119C00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291" y="2732809"/>
            <a:ext cx="3386509" cy="279361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9212207-D8EE-4774-8CFE-76F3ABFB32B0}"/>
              </a:ext>
            </a:extLst>
          </p:cNvPr>
          <p:cNvSpPr txBox="1"/>
          <p:nvPr/>
        </p:nvSpPr>
        <p:spPr>
          <a:xfrm>
            <a:off x="10522698" y="6423224"/>
            <a:ext cx="1406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próprio autor</a:t>
            </a:r>
          </a:p>
        </p:txBody>
      </p:sp>
    </p:spTree>
    <p:extLst>
      <p:ext uri="{BB962C8B-B14F-4D97-AF65-F5344CB8AC3E}">
        <p14:creationId xmlns:p14="http://schemas.microsoft.com/office/powerpoint/2010/main" val="9858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Homem e mulher discutem alguns documentos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PL/SQL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EFFB653C-DEA4-4827-8C83-8F5FAD19302D}"/>
              </a:ext>
            </a:extLst>
          </p:cNvPr>
          <p:cNvSpPr txBox="1">
            <a:spLocks/>
          </p:cNvSpPr>
          <p:nvPr/>
        </p:nvSpPr>
        <p:spPr>
          <a:xfrm>
            <a:off x="1066800" y="1818409"/>
            <a:ext cx="10550903" cy="439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2">
                    <a:lumMod val="50000"/>
                  </a:schemeClr>
                </a:solidFill>
              </a:rPr>
              <a:t>Debug SQL </a:t>
            </a:r>
            <a:r>
              <a:rPr lang="pt-BR" sz="2400" dirty="0" err="1">
                <a:solidFill>
                  <a:schemeClr val="bg2">
                    <a:lumMod val="50000"/>
                  </a:schemeClr>
                </a:solidFill>
              </a:rPr>
              <a:t>Developer</a:t>
            </a:r>
            <a:r>
              <a:rPr lang="pt-BR" sz="24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2">
                    <a:lumMod val="50000"/>
                  </a:schemeClr>
                </a:solidFill>
              </a:rPr>
              <a:t>BEGIN-EXCEPTION</a:t>
            </a:r>
          </a:p>
          <a:p>
            <a:pPr marL="764640" lvl="2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WHEN NO_DATA_FOUND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2">
                    <a:lumMod val="50000"/>
                  </a:schemeClr>
                </a:solidFill>
              </a:rPr>
              <a:t>Raise_application_errror</a:t>
            </a:r>
            <a:r>
              <a:rPr lang="pt-BR" sz="2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pt-BR" sz="2400" dirty="0" err="1">
                <a:solidFill>
                  <a:schemeClr val="bg2">
                    <a:lumMod val="50000"/>
                  </a:schemeClr>
                </a:solidFill>
              </a:rPr>
              <a:t>cod</a:t>
            </a:r>
            <a:r>
              <a:rPr lang="pt-BR" sz="2400" dirty="0">
                <a:solidFill>
                  <a:schemeClr val="bg2">
                    <a:lumMod val="50000"/>
                  </a:schemeClr>
                </a:solidFill>
              </a:rPr>
              <a:t>, mensagem);</a:t>
            </a:r>
          </a:p>
          <a:p>
            <a:pPr marL="764640" lvl="2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O código deve estar entre -20000 e -20999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2">
                    <a:lumMod val="50000"/>
                  </a:schemeClr>
                </a:solidFill>
              </a:rPr>
              <a:t>Habilitando o </a:t>
            </a:r>
            <a:r>
              <a:rPr lang="pt-BR" sz="2400" dirty="0" err="1">
                <a:solidFill>
                  <a:schemeClr val="bg2">
                    <a:lumMod val="50000"/>
                  </a:schemeClr>
                </a:solidFill>
              </a:rPr>
              <a:t>dbms_output.put_line</a:t>
            </a:r>
            <a:endParaRPr lang="pt-BR" sz="2400" dirty="0">
              <a:solidFill>
                <a:schemeClr val="bg2">
                  <a:lumMod val="50000"/>
                </a:schemeClr>
              </a:solidFill>
            </a:endParaRPr>
          </a:p>
          <a:p>
            <a:pPr marL="764640" lvl="2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SET </a:t>
            </a:r>
            <a:r>
              <a:rPr lang="pt-BR" sz="1800" dirty="0" err="1">
                <a:solidFill>
                  <a:schemeClr val="bg2">
                    <a:lumMod val="50000"/>
                  </a:schemeClr>
                </a:solidFill>
              </a:rPr>
              <a:t>serveroutput</a:t>
            </a: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 ON</a:t>
            </a:r>
          </a:p>
        </p:txBody>
      </p:sp>
    </p:spTree>
    <p:extLst>
      <p:ext uri="{BB962C8B-B14F-4D97-AF65-F5344CB8AC3E}">
        <p14:creationId xmlns:p14="http://schemas.microsoft.com/office/powerpoint/2010/main" val="1609916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Cursores</a:t>
            </a:r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226356F5-5CAF-424E-B369-AB41983E8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57827" y="1061921"/>
            <a:ext cx="6607254" cy="5153485"/>
          </a:xfrm>
          <a:prstGeom prst="rect">
            <a:avLst/>
          </a:prstGeom>
          <a:ln w="1905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D16D7A37-4728-4328-80CB-62F34167A575}"/>
              </a:ext>
            </a:extLst>
          </p:cNvPr>
          <p:cNvSpPr txBox="1">
            <a:spLocks/>
          </p:cNvSpPr>
          <p:nvPr/>
        </p:nvSpPr>
        <p:spPr>
          <a:xfrm>
            <a:off x="1066800" y="1818409"/>
            <a:ext cx="3764973" cy="439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Falando de maneira simplificada, um cursor é um ponteiro que aponta para o resultado de uma consulta.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O atributo %ROWTYPE permite declarar um registro que representa uma linha em uma tabela ou exibição. Para cada coluna na tabela ou visualização referenciada, o registro possui um campo com o mesmo nome e tipo de dados. 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Se a tabela de itens referenciados ou visão mudar, sua declaração é automaticamente atualizada. Você não precisa alterar seu código quando, por exemplo, colunas são adicionadas ou eliminadas da tabela ou exibição.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EBF95B-AA05-4D18-AA4C-82E4AEFE898E}"/>
              </a:ext>
            </a:extLst>
          </p:cNvPr>
          <p:cNvSpPr txBox="1"/>
          <p:nvPr/>
        </p:nvSpPr>
        <p:spPr>
          <a:xfrm>
            <a:off x="422734" y="6262303"/>
            <a:ext cx="2122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https://docs.oracle.com/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FB4281-2B8C-4124-91E1-64FF23E40806}"/>
              </a:ext>
            </a:extLst>
          </p:cNvPr>
          <p:cNvSpPr txBox="1"/>
          <p:nvPr/>
        </p:nvSpPr>
        <p:spPr>
          <a:xfrm>
            <a:off x="10284403" y="6215406"/>
            <a:ext cx="1406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próprio autor</a:t>
            </a:r>
          </a:p>
        </p:txBody>
      </p:sp>
    </p:spTree>
    <p:extLst>
      <p:ext uri="{BB962C8B-B14F-4D97-AF65-F5344CB8AC3E}">
        <p14:creationId xmlns:p14="http://schemas.microsoft.com/office/powerpoint/2010/main" val="84782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tângulo 1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6" name="Espaço Reservado para Conteúdo 5" descr="Alunos discutem algo">
            <a:extLst>
              <a:ext uri="{FF2B5EF4-FFF2-40B4-BE49-F238E27FC236}">
                <a16:creationId xmlns:a16="http://schemas.microsoft.com/office/drawing/2014/main" id="{1EF7692A-5CA9-4710-B9F3-81C8F9C643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769BAC94-6EE6-4C8D-8140-D4B8F6CF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Dia III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2352AEF0-6B6A-4BB0-A115-57B4A6983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6137" y="2538920"/>
            <a:ext cx="4400983" cy="3480066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Funções</a:t>
            </a:r>
          </a:p>
          <a:p>
            <a:pPr marL="216000" indent="-216000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Procedures</a:t>
            </a:r>
          </a:p>
          <a:p>
            <a:pPr marL="216000" indent="-216000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Triggers</a:t>
            </a:r>
          </a:p>
        </p:txBody>
      </p:sp>
    </p:spTree>
    <p:extLst>
      <p:ext uri="{BB962C8B-B14F-4D97-AF65-F5344CB8AC3E}">
        <p14:creationId xmlns:p14="http://schemas.microsoft.com/office/powerpoint/2010/main" val="3822407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Função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pipelined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D16D7A37-4728-4328-80CB-62F34167A575}"/>
              </a:ext>
            </a:extLst>
          </p:cNvPr>
          <p:cNvSpPr txBox="1">
            <a:spLocks/>
          </p:cNvSpPr>
          <p:nvPr/>
        </p:nvSpPr>
        <p:spPr>
          <a:xfrm>
            <a:off x="1066800" y="1818409"/>
            <a:ext cx="10456718" cy="439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É uma função que retorna uma coleção de dados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Recomenda-se seu uso para substituir queries demasiadamente extensas e complexas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Sintaxe básica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Referência:</a:t>
            </a:r>
          </a:p>
          <a:p>
            <a:pPr marL="764640" lvl="2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https://imasters.com.br/banco-de-dados/funcoes-pipelined-em-oracle</a:t>
            </a:r>
          </a:p>
        </p:txBody>
      </p:sp>
    </p:spTree>
    <p:extLst>
      <p:ext uri="{BB962C8B-B14F-4D97-AF65-F5344CB8AC3E}">
        <p14:creationId xmlns:p14="http://schemas.microsoft.com/office/powerpoint/2010/main" val="2638043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Triggers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D16D7A37-4728-4328-80CB-62F34167A575}"/>
              </a:ext>
            </a:extLst>
          </p:cNvPr>
          <p:cNvSpPr txBox="1">
            <a:spLocks/>
          </p:cNvSpPr>
          <p:nvPr/>
        </p:nvSpPr>
        <p:spPr>
          <a:xfrm>
            <a:off x="1066800" y="1818409"/>
            <a:ext cx="10456718" cy="439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Sintaxe básica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Predicados condicionais INSERTING, UPDATING e DELETING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Qualificadores :NEW e :OLD</a:t>
            </a:r>
          </a:p>
          <a:p>
            <a:pPr marL="764640" lvl="2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Podem ser utilizados somente em um trigger de linha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Momento de execução da trigger</a:t>
            </a:r>
          </a:p>
          <a:p>
            <a:pPr marL="764640" lvl="2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BEFORE: é possível tanto consultar como alterar o qualificador :NEW</a:t>
            </a:r>
          </a:p>
          <a:p>
            <a:pPr marL="764640" lvl="2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AFTER: é possível apenas consultar o qualificador :NEW</a:t>
            </a:r>
          </a:p>
        </p:txBody>
      </p:sp>
    </p:spTree>
    <p:extLst>
      <p:ext uri="{BB962C8B-B14F-4D97-AF65-F5344CB8AC3E}">
        <p14:creationId xmlns:p14="http://schemas.microsoft.com/office/powerpoint/2010/main" val="3406915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Triggers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D16D7A37-4728-4328-80CB-62F34167A575}"/>
              </a:ext>
            </a:extLst>
          </p:cNvPr>
          <p:cNvSpPr txBox="1">
            <a:spLocks/>
          </p:cNvSpPr>
          <p:nvPr/>
        </p:nvSpPr>
        <p:spPr>
          <a:xfrm>
            <a:off x="1066800" y="1818409"/>
            <a:ext cx="10456718" cy="439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spcBef>
                <a:spcPts val="900"/>
              </a:spcBef>
              <a:buClr>
                <a:schemeClr val="accent1"/>
              </a:buClr>
              <a:buNone/>
            </a:pPr>
            <a:endParaRPr lang="pt-BR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2EAF0C6C-A625-4BE6-A6BF-954027717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428831"/>
              </p:ext>
            </p:extLst>
          </p:nvPr>
        </p:nvGraphicFramePr>
        <p:xfrm>
          <a:off x="2032000" y="2687320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9604473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4396954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3331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:OLD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:NEW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703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Null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Valores novos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335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Valores antigos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Valores novos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8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Valores antigos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Null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198689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2C92FAD6-221F-49E3-BBD0-4FE5B25DD79C}"/>
              </a:ext>
            </a:extLst>
          </p:cNvPr>
          <p:cNvSpPr txBox="1"/>
          <p:nvPr/>
        </p:nvSpPr>
        <p:spPr>
          <a:xfrm>
            <a:off x="10210971" y="6215406"/>
            <a:ext cx="1406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próprio autor</a:t>
            </a:r>
          </a:p>
        </p:txBody>
      </p:sp>
    </p:spTree>
    <p:extLst>
      <p:ext uri="{BB962C8B-B14F-4D97-AF65-F5344CB8AC3E}">
        <p14:creationId xmlns:p14="http://schemas.microsoft.com/office/powerpoint/2010/main" val="1398006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tângulo 10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 useBgFill="1">
        <p:nvSpPr>
          <p:cNvPr id="108" name="Retângulo 107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0" name="Retângulo 109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12" name="Retângulo 111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15" name="Conector reto 114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to 115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to 116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Retângulo 118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10" name="Espaço Reservado para Imagem 9" descr="Laptop e notebook na mesa">
            <a:extLst>
              <a:ext uri="{FF2B5EF4-FFF2-40B4-BE49-F238E27FC236}">
                <a16:creationId xmlns:a16="http://schemas.microsoft.com/office/drawing/2014/main" id="{201D9675-DFD6-4198-A186-4B82257CEE9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" y="10"/>
            <a:ext cx="12191982" cy="6857990"/>
          </a:xfrm>
          <a:prstGeom prst="rect">
            <a:avLst/>
          </a:prstGeom>
        </p:spPr>
      </p:pic>
      <p:sp>
        <p:nvSpPr>
          <p:cNvPr id="121" name="Retângulo 12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5AD4937-CA34-4C89-9BAF-9E011BE5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055" y="2350017"/>
            <a:ext cx="4775075" cy="16309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83000"/>
              </a:lnSpc>
            </a:pPr>
            <a:r>
              <a:rPr lang="pt-BR" sz="4400" cap="all" spc="-100" dirty="0"/>
              <a:t>Obrigado!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D4B761-DD6A-43A0-8600-88D390E1E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76055" y="3990546"/>
            <a:ext cx="4775075" cy="559656"/>
          </a:xfrm>
        </p:spPr>
        <p:txBody>
          <a:bodyPr vert="horz" lIns="91440" tIns="45720" rIns="91440" bIns="45720" rtlCol="0">
            <a:normAutofit/>
          </a:bodyPr>
          <a:lstStyle/>
          <a:p>
            <a:pPr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pt-BR" sz="1500" spc="8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80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tângulo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6" name="Espaço Reservado para Imagem 5" descr="Um jovem está escrevendo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7F5067F-B05A-4CB4-8FEF-12162F4F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lnSpc>
                <a:spcPct val="90000"/>
              </a:lnSpc>
            </a:pPr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Dia I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9AD4A91-7AB8-40C3-9C11-950FF5FC7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4043" y="2538920"/>
            <a:ext cx="4602152" cy="3480066"/>
          </a:xfrm>
        </p:spPr>
        <p:txBody>
          <a:bodyPr vert="horz" lIns="91440" tIns="45720" rIns="91440" bIns="45720"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sz="2000" b="1" dirty="0">
                <a:solidFill>
                  <a:schemeClr val="bg2">
                    <a:lumMod val="50000"/>
                  </a:schemeClr>
                </a:solidFill>
              </a:rPr>
              <a:t>O que abordaremos:</a:t>
            </a:r>
          </a:p>
          <a:p>
            <a:pPr marL="216000" indent="-216000" rtl="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Praticar alguns comandos DDL (Data </a:t>
            </a:r>
            <a:r>
              <a:rPr lang="pt-BR" sz="2000" dirty="0" err="1">
                <a:solidFill>
                  <a:schemeClr val="bg2">
                    <a:lumMod val="50000"/>
                  </a:schemeClr>
                </a:solidFill>
              </a:rPr>
              <a:t>Definition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50000"/>
                  </a:schemeClr>
                </a:solidFill>
              </a:rPr>
              <a:t>Language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) e DML (Data </a:t>
            </a:r>
            <a:r>
              <a:rPr lang="pt-BR" sz="2000" dirty="0" err="1">
                <a:solidFill>
                  <a:schemeClr val="bg2">
                    <a:lumMod val="50000"/>
                  </a:schemeClr>
                </a:solidFill>
              </a:rPr>
              <a:t>Manipulation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50000"/>
                  </a:schemeClr>
                </a:solidFill>
              </a:rPr>
              <a:t>Language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216000" indent="-216000" rtl="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Comandos DCL (Data </a:t>
            </a:r>
            <a:r>
              <a:rPr lang="pt-BR" sz="2000" dirty="0" err="1">
                <a:solidFill>
                  <a:schemeClr val="bg2">
                    <a:lumMod val="50000"/>
                  </a:schemeClr>
                </a:solidFill>
              </a:rPr>
              <a:t>Control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50000"/>
                  </a:schemeClr>
                </a:solidFill>
              </a:rPr>
              <a:t>Language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) não serão abordados</a:t>
            </a:r>
          </a:p>
          <a:p>
            <a:pPr marL="216000" indent="-216000" rtl="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Algumas funções</a:t>
            </a:r>
          </a:p>
          <a:p>
            <a:pPr marL="216000" indent="-216000" rtl="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Material disponível no </a:t>
            </a:r>
            <a:r>
              <a:rPr lang="pt-BR" sz="2000" dirty="0" err="1">
                <a:solidFill>
                  <a:schemeClr val="bg2">
                    <a:lumMod val="50000"/>
                  </a:schemeClr>
                </a:solidFill>
              </a:rPr>
              <a:t>github</a:t>
            </a:r>
            <a:endParaRPr lang="pt-BR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799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Um homem mostra algo no laptop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9" y="238125"/>
            <a:ext cx="7696201" cy="6381750"/>
          </a:xfrm>
          <a:solidFill>
            <a:schemeClr val="accent1">
              <a:lumMod val="60000"/>
              <a:lumOff val="40000"/>
              <a:alpha val="700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360378"/>
          </a:xfrm>
        </p:spPr>
        <p:txBody>
          <a:bodyPr rtlCol="0"/>
          <a:lstStyle/>
          <a:p>
            <a:pPr rtl="0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DDL e DML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202042"/>
            <a:ext cx="3144774" cy="4052454"/>
          </a:xfrm>
        </p:spPr>
        <p:txBody>
          <a:bodyPr rtlCol="0">
            <a:normAutofit/>
          </a:bodyPr>
          <a:lstStyle/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Explicar as tabelas envolvidas;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Auto-relacionamento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na tabela </a:t>
            </a: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EMPLOYEES;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Incluir o campo ISACTIVE na tabela PRODUCTS com valor default e com CHECK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Prática 1: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Fazer os comandos para criação das tabelas;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Inserir registros nas tabelas. Script está pronto, mas contém erros.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EF165D9-A1A7-444D-869B-441274E79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168" y="238125"/>
            <a:ext cx="5851573" cy="638175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842B61D-2C2D-4917-9C94-2F7BD8FC776C}"/>
              </a:ext>
            </a:extLst>
          </p:cNvPr>
          <p:cNvSpPr txBox="1"/>
          <p:nvPr/>
        </p:nvSpPr>
        <p:spPr>
          <a:xfrm>
            <a:off x="1165168" y="6581001"/>
            <a:ext cx="2006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www.oracletutorial.com</a:t>
            </a:r>
          </a:p>
        </p:txBody>
      </p:sp>
    </p:spTree>
    <p:extLst>
      <p:ext uri="{BB962C8B-B14F-4D97-AF65-F5344CB8AC3E}">
        <p14:creationId xmlns:p14="http://schemas.microsoft.com/office/powerpoint/2010/main" val="70723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DML</a:t>
            </a:r>
          </a:p>
        </p:txBody>
      </p:sp>
      <p:pic>
        <p:nvPicPr>
          <p:cNvPr id="6" name="Espaço Reservado para Imagem 5" descr="Um homem mostra algo no laptop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881578" y="1818409"/>
            <a:ext cx="4642607" cy="3849687"/>
          </a:xfrm>
          <a:solidFill>
            <a:schemeClr val="accent1">
              <a:lumMod val="60000"/>
              <a:lumOff val="40000"/>
              <a:alpha val="700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66800" y="1818409"/>
            <a:ext cx="10550903" cy="4396997"/>
          </a:xfrm>
        </p:spPr>
        <p:txBody>
          <a:bodyPr rtlCol="0">
            <a:normAutofit/>
          </a:bodyPr>
          <a:lstStyle/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Comentários sobre o script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Uma forma alternativa para criar tabelas: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CREATE TABLE </a:t>
            </a:r>
            <a:r>
              <a:rPr lang="pt-BR" sz="1800" dirty="0" err="1">
                <a:solidFill>
                  <a:schemeClr val="bg2">
                    <a:lumMod val="50000"/>
                  </a:schemeClr>
                </a:solidFill>
              </a:rPr>
              <a:t>nome_tabela</a:t>
            </a: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 AS SELECT...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2">
                    <a:lumMod val="50000"/>
                  </a:schemeClr>
                </a:solidFill>
              </a:rPr>
              <a:t>Select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, 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bg2">
                    <a:lumMod val="50000"/>
                  </a:schemeClr>
                </a:solidFill>
              </a:rPr>
              <a:t>Joins</a:t>
            </a:r>
            <a:endParaRPr lang="pt-BR" sz="1800" dirty="0">
              <a:solidFill>
                <a:schemeClr val="bg2">
                  <a:lumMod val="50000"/>
                </a:schemeClr>
              </a:solidFill>
            </a:endParaRP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bg2">
                    <a:lumMod val="50000"/>
                  </a:schemeClr>
                </a:solidFill>
              </a:rPr>
              <a:t>Sub-consultas</a:t>
            </a:r>
            <a:endParaRPr lang="pt-BR" sz="1800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update e delete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IN e EXISTS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Funções: LIKE, GROUP BY, UPPER e LOWER, </a:t>
            </a:r>
          </a:p>
          <a:p>
            <a:pPr marL="0" indent="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None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ROUND e TRUNC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081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Consultas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66800" y="1818409"/>
            <a:ext cx="10550903" cy="4396997"/>
          </a:xfrm>
        </p:spPr>
        <p:txBody>
          <a:bodyPr rtlCol="0">
            <a:normAutofit/>
          </a:bodyPr>
          <a:lstStyle/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INNER JOIN: reúne campos iguais de tabelas diferentes</a:t>
            </a:r>
          </a:p>
          <a:p>
            <a:pPr marL="216000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Padrão (ou dialeto) Oracle e padrão ANSI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Exemplos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...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CFD3181-529B-4CBF-AF5A-B1E072CE7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507" y="3010994"/>
            <a:ext cx="5390901" cy="2207611"/>
          </a:xfrm>
          <a:prstGeom prst="rect">
            <a:avLst/>
          </a:prstGeom>
          <a:ln w="1905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D5F92AB-D38E-4B65-B387-1A8ABCF56CC1}"/>
              </a:ext>
            </a:extLst>
          </p:cNvPr>
          <p:cNvGrpSpPr/>
          <p:nvPr/>
        </p:nvGrpSpPr>
        <p:grpSpPr>
          <a:xfrm>
            <a:off x="1994170" y="3468194"/>
            <a:ext cx="2115464" cy="1293211"/>
            <a:chOff x="1352145" y="3550596"/>
            <a:chExt cx="2115464" cy="1293211"/>
          </a:xfrm>
        </p:grpSpPr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840F9774-68F3-481C-970D-9758582E6690}"/>
                </a:ext>
              </a:extLst>
            </p:cNvPr>
            <p:cNvSpPr/>
            <p:nvPr/>
          </p:nvSpPr>
          <p:spPr>
            <a:xfrm>
              <a:off x="2174398" y="3701952"/>
              <a:ext cx="470959" cy="990500"/>
            </a:xfrm>
            <a:custGeom>
              <a:avLst/>
              <a:gdLst>
                <a:gd name="connsiteX0" fmla="*/ 235480 w 470959"/>
                <a:gd name="connsiteY0" fmla="*/ 0 h 990500"/>
                <a:gd name="connsiteX1" fmla="*/ 281573 w 470959"/>
                <a:gd name="connsiteY1" fmla="*/ 38031 h 990500"/>
                <a:gd name="connsiteX2" fmla="*/ 470959 w 470959"/>
                <a:gd name="connsiteY2" fmla="*/ 495250 h 990500"/>
                <a:gd name="connsiteX3" fmla="*/ 281573 w 470959"/>
                <a:gd name="connsiteY3" fmla="*/ 952470 h 990500"/>
                <a:gd name="connsiteX4" fmla="*/ 235480 w 470959"/>
                <a:gd name="connsiteY4" fmla="*/ 990500 h 990500"/>
                <a:gd name="connsiteX5" fmla="*/ 189387 w 470959"/>
                <a:gd name="connsiteY5" fmla="*/ 952470 h 990500"/>
                <a:gd name="connsiteX6" fmla="*/ 0 w 470959"/>
                <a:gd name="connsiteY6" fmla="*/ 495250 h 990500"/>
                <a:gd name="connsiteX7" fmla="*/ 189387 w 470959"/>
                <a:gd name="connsiteY7" fmla="*/ 38031 h 9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959" h="990500">
                  <a:moveTo>
                    <a:pt x="235480" y="0"/>
                  </a:moveTo>
                  <a:lnTo>
                    <a:pt x="281573" y="38031"/>
                  </a:lnTo>
                  <a:cubicBezTo>
                    <a:pt x="398585" y="155043"/>
                    <a:pt x="470959" y="316695"/>
                    <a:pt x="470959" y="495250"/>
                  </a:cubicBezTo>
                  <a:cubicBezTo>
                    <a:pt x="470959" y="673806"/>
                    <a:pt x="398585" y="835457"/>
                    <a:pt x="281573" y="952470"/>
                  </a:cubicBezTo>
                  <a:lnTo>
                    <a:pt x="235480" y="990500"/>
                  </a:lnTo>
                  <a:lnTo>
                    <a:pt x="189387" y="952470"/>
                  </a:lnTo>
                  <a:cubicBezTo>
                    <a:pt x="72374" y="835457"/>
                    <a:pt x="0" y="673806"/>
                    <a:pt x="0" y="495250"/>
                  </a:cubicBezTo>
                  <a:cubicBezTo>
                    <a:pt x="0" y="316695"/>
                    <a:pt x="72374" y="155043"/>
                    <a:pt x="189387" y="38031"/>
                  </a:cubicBezTo>
                  <a:close/>
                </a:path>
              </a:pathLst>
            </a:cu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CA2BE5EB-CBC4-4001-8499-24334A8DF296}"/>
                </a:ext>
              </a:extLst>
            </p:cNvPr>
            <p:cNvGrpSpPr/>
            <p:nvPr/>
          </p:nvGrpSpPr>
          <p:grpSpPr>
            <a:xfrm>
              <a:off x="1352145" y="3550596"/>
              <a:ext cx="2115464" cy="1293211"/>
              <a:chOff x="3202700" y="4961389"/>
              <a:chExt cx="2115464" cy="1293211"/>
            </a:xfrm>
          </p:grpSpPr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908B473B-6A74-4E8B-96ED-E1650BB5738A}"/>
                  </a:ext>
                </a:extLst>
              </p:cNvPr>
              <p:cNvSpPr/>
              <p:nvPr/>
            </p:nvSpPr>
            <p:spPr>
              <a:xfrm>
                <a:off x="3202700" y="4961389"/>
                <a:ext cx="1293211" cy="12932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I</a:t>
                </a:r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548E6217-9E68-45F3-B724-B98DA04D8DDF}"/>
                  </a:ext>
                </a:extLst>
              </p:cNvPr>
              <p:cNvSpPr/>
              <p:nvPr/>
            </p:nvSpPr>
            <p:spPr>
              <a:xfrm>
                <a:off x="4024953" y="4961389"/>
                <a:ext cx="1293211" cy="12932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T</a:t>
                </a:r>
              </a:p>
            </p:txBody>
          </p:sp>
        </p:grp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852EBCB-5E9E-419F-988F-4DC31D750C41}"/>
              </a:ext>
            </a:extLst>
          </p:cNvPr>
          <p:cNvSpPr txBox="1"/>
          <p:nvPr/>
        </p:nvSpPr>
        <p:spPr>
          <a:xfrm>
            <a:off x="10421834" y="6215405"/>
            <a:ext cx="1406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próprio autor</a:t>
            </a:r>
          </a:p>
        </p:txBody>
      </p:sp>
    </p:spTree>
    <p:extLst>
      <p:ext uri="{BB962C8B-B14F-4D97-AF65-F5344CB8AC3E}">
        <p14:creationId xmlns:p14="http://schemas.microsoft.com/office/powerpoint/2010/main" val="1699160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7E5268DF-7A54-4DF4-9F42-D5D7ECB804E4}"/>
              </a:ext>
            </a:extLst>
          </p:cNvPr>
          <p:cNvSpPr txBox="1"/>
          <p:nvPr/>
        </p:nvSpPr>
        <p:spPr>
          <a:xfrm>
            <a:off x="395558" y="6185024"/>
            <a:ext cx="1406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próprio autor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35D1495-24DA-476F-9721-ABEED09ED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15" y="602386"/>
            <a:ext cx="7309466" cy="2251678"/>
          </a:xfrm>
          <a:prstGeom prst="rect">
            <a:avLst/>
          </a:prstGeom>
          <a:ln w="1905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F3B066C-0178-49C1-8742-ED59BAB1D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315" y="3052047"/>
            <a:ext cx="6894796" cy="3132977"/>
          </a:xfrm>
          <a:prstGeom prst="rect">
            <a:avLst/>
          </a:prstGeom>
          <a:ln w="1905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3831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Consultas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66800" y="1818409"/>
            <a:ext cx="10550903" cy="4396997"/>
          </a:xfrm>
        </p:spPr>
        <p:txBody>
          <a:bodyPr rtlCol="0">
            <a:normAutofit/>
          </a:bodyPr>
          <a:lstStyle/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OUTER JOIN: Além de mostrar registros cujos campos em comum estejam presentes nas duas tabelas, ainda mostra os que faltam;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LEFT JOIN ou </a:t>
            </a:r>
            <a:r>
              <a:rPr lang="pt-BR" sz="1800" strike="sngStrike" dirty="0">
                <a:solidFill>
                  <a:schemeClr val="bg2">
                    <a:lumMod val="50000"/>
                  </a:schemeClr>
                </a:solidFill>
              </a:rPr>
              <a:t>LEFT OUTER JOIN</a:t>
            </a:r>
          </a:p>
          <a:p>
            <a:pPr marL="274320" lvl="1" indent="0">
              <a:spcBef>
                <a:spcPts val="900"/>
              </a:spcBef>
              <a:buClr>
                <a:schemeClr val="accent1"/>
              </a:buClr>
              <a:buNone/>
            </a:pPr>
            <a:endParaRPr lang="pt-BR" strike="sngStrike" dirty="0">
              <a:solidFill>
                <a:schemeClr val="bg2">
                  <a:lumMod val="50000"/>
                </a:schemeClr>
              </a:solidFill>
            </a:endParaRPr>
          </a:p>
          <a:p>
            <a:pPr marL="274320" lvl="1" indent="0">
              <a:spcBef>
                <a:spcPts val="900"/>
              </a:spcBef>
              <a:buClr>
                <a:schemeClr val="accent1"/>
              </a:buClr>
              <a:buNone/>
            </a:pPr>
            <a:endParaRPr lang="pt-BR" strike="sngStrike" dirty="0">
              <a:solidFill>
                <a:schemeClr val="bg2">
                  <a:lumMod val="50000"/>
                </a:schemeClr>
              </a:solidFill>
            </a:endParaRPr>
          </a:p>
          <a:p>
            <a:pPr marL="274320" lvl="1" indent="0">
              <a:spcBef>
                <a:spcPts val="900"/>
              </a:spcBef>
              <a:buClr>
                <a:schemeClr val="accent1"/>
              </a:buClr>
              <a:buNone/>
            </a:pPr>
            <a:endParaRPr lang="pt-BR" strike="sngStrike" dirty="0">
              <a:solidFill>
                <a:schemeClr val="bg2">
                  <a:lumMod val="50000"/>
                </a:schemeClr>
              </a:solidFill>
            </a:endParaRPr>
          </a:p>
          <a:p>
            <a:pPr marL="274320" lvl="1" indent="0">
              <a:spcBef>
                <a:spcPts val="900"/>
              </a:spcBef>
              <a:buClr>
                <a:schemeClr val="accent1"/>
              </a:buClr>
              <a:buNone/>
            </a:pPr>
            <a:endParaRPr lang="pt-BR" strike="sngStrike" dirty="0">
              <a:solidFill>
                <a:schemeClr val="bg2">
                  <a:lumMod val="50000"/>
                </a:schemeClr>
              </a:solidFill>
            </a:endParaRP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RIGHT JOIN ou </a:t>
            </a:r>
            <a:r>
              <a:rPr lang="pt-BR" sz="1800" strike="sngStrike" dirty="0">
                <a:solidFill>
                  <a:schemeClr val="bg2">
                    <a:lumMod val="50000"/>
                  </a:schemeClr>
                </a:solidFill>
              </a:rPr>
              <a:t>RIGHT OUTER JOIN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8EB006-057A-4EFE-ACC3-EC80B9B58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355" y="2493819"/>
            <a:ext cx="5218348" cy="2800306"/>
          </a:xfrm>
          <a:prstGeom prst="rect">
            <a:avLst/>
          </a:prstGeom>
          <a:ln w="1905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FB4E1CCA-552D-4E83-86DF-F802DD66D76E}"/>
              </a:ext>
            </a:extLst>
          </p:cNvPr>
          <p:cNvGrpSpPr/>
          <p:nvPr/>
        </p:nvGrpSpPr>
        <p:grpSpPr>
          <a:xfrm>
            <a:off x="2305454" y="2959640"/>
            <a:ext cx="2098831" cy="1329691"/>
            <a:chOff x="1332689" y="3446023"/>
            <a:chExt cx="2098831" cy="1329691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2292222E-9964-475E-8E61-00778B5207DF}"/>
                </a:ext>
              </a:extLst>
            </p:cNvPr>
            <p:cNvSpPr/>
            <p:nvPr/>
          </p:nvSpPr>
          <p:spPr>
            <a:xfrm>
              <a:off x="1332689" y="3446023"/>
              <a:ext cx="1303506" cy="1303506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85275EE9-9F2E-4A40-BFF0-2BF4325A52CC}"/>
                </a:ext>
              </a:extLst>
            </p:cNvPr>
            <p:cNvSpPr/>
            <p:nvPr/>
          </p:nvSpPr>
          <p:spPr>
            <a:xfrm>
              <a:off x="2128014" y="3472208"/>
              <a:ext cx="1303506" cy="130350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1"/>
                  </a:solidFill>
                </a:rPr>
                <a:t>T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9B6572-0B4D-4D62-84E0-AE1083400FED}"/>
              </a:ext>
            </a:extLst>
          </p:cNvPr>
          <p:cNvGrpSpPr/>
          <p:nvPr/>
        </p:nvGrpSpPr>
        <p:grpSpPr>
          <a:xfrm>
            <a:off x="2305454" y="4813393"/>
            <a:ext cx="2146570" cy="1303506"/>
            <a:chOff x="2305454" y="4813393"/>
            <a:chExt cx="2146570" cy="1303506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3313CF77-51D2-4176-8790-372B21BA382A}"/>
                </a:ext>
              </a:extLst>
            </p:cNvPr>
            <p:cNvSpPr/>
            <p:nvPr/>
          </p:nvSpPr>
          <p:spPr>
            <a:xfrm>
              <a:off x="3148518" y="4813393"/>
              <a:ext cx="1303506" cy="1303506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860160EB-DA92-4434-A455-69F1CF44D5CD}"/>
                </a:ext>
              </a:extLst>
            </p:cNvPr>
            <p:cNvSpPr/>
            <p:nvPr/>
          </p:nvSpPr>
          <p:spPr>
            <a:xfrm>
              <a:off x="2305454" y="4813393"/>
              <a:ext cx="1303506" cy="130350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1"/>
                  </a:solidFill>
                </a:rPr>
                <a:t>I</a:t>
              </a: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BA80A2C-EF23-47A5-9DF8-F84A5A56361F}"/>
              </a:ext>
            </a:extLst>
          </p:cNvPr>
          <p:cNvSpPr txBox="1"/>
          <p:nvPr/>
        </p:nvSpPr>
        <p:spPr>
          <a:xfrm>
            <a:off x="10421834" y="6215405"/>
            <a:ext cx="1406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próprio autor</a:t>
            </a:r>
          </a:p>
        </p:txBody>
      </p:sp>
    </p:spTree>
    <p:extLst>
      <p:ext uri="{BB962C8B-B14F-4D97-AF65-F5344CB8AC3E}">
        <p14:creationId xmlns:p14="http://schemas.microsoft.com/office/powerpoint/2010/main" val="1055502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Consultas análogas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66800" y="1818409"/>
            <a:ext cx="10550903" cy="4396997"/>
          </a:xfrm>
        </p:spPr>
        <p:txBody>
          <a:bodyPr rtlCol="0">
            <a:normAutofit/>
          </a:bodyPr>
          <a:lstStyle/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O operador de adição (+) está junto ao campo em cuja tabela “faltam” registros.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Lê-se: </a:t>
            </a:r>
            <a:r>
              <a:rPr lang="pt-BR" sz="1800" i="1" dirty="0">
                <a:solidFill>
                  <a:schemeClr val="bg2">
                    <a:lumMod val="50000"/>
                  </a:schemeClr>
                </a:solidFill>
              </a:rPr>
              <a:t>retornar todos os instrutores, quer estejam lecionando em alguma turma ou não.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A posição das tabelas no padrão ANSI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A colocação do operador (+) no padrão ORACLE</a:t>
            </a:r>
          </a:p>
          <a:p>
            <a:pPr marL="49032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54C5026-50C5-47D2-8BBF-C1FC572B5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91" y="3617830"/>
            <a:ext cx="4587638" cy="2400508"/>
          </a:xfrm>
          <a:prstGeom prst="rect">
            <a:avLst/>
          </a:prstGeom>
          <a:ln w="1905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BD9684F-7D78-4FA4-BA6D-58BD40088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147" y="3617830"/>
            <a:ext cx="4587637" cy="2400508"/>
          </a:xfrm>
          <a:prstGeom prst="rect">
            <a:avLst/>
          </a:prstGeom>
          <a:ln w="1905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E3B7B7C-CE27-4CB0-8F2B-F0B50C98C7B3}"/>
              </a:ext>
            </a:extLst>
          </p:cNvPr>
          <p:cNvSpPr txBox="1"/>
          <p:nvPr/>
        </p:nvSpPr>
        <p:spPr>
          <a:xfrm>
            <a:off x="1144591" y="6030739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Oracle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80975A2-E560-4C32-A244-FCA6AAB64C28}"/>
              </a:ext>
            </a:extLst>
          </p:cNvPr>
          <p:cNvSpPr txBox="1"/>
          <p:nvPr/>
        </p:nvSpPr>
        <p:spPr>
          <a:xfrm>
            <a:off x="6342251" y="6054073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ANSI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03C1192-54FB-4292-88B7-F9115D5DB3BD}"/>
              </a:ext>
            </a:extLst>
          </p:cNvPr>
          <p:cNvSpPr txBox="1"/>
          <p:nvPr/>
        </p:nvSpPr>
        <p:spPr>
          <a:xfrm>
            <a:off x="10421834" y="6215405"/>
            <a:ext cx="1406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próprio autor</a:t>
            </a:r>
          </a:p>
        </p:txBody>
      </p:sp>
    </p:spTree>
    <p:extLst>
      <p:ext uri="{BB962C8B-B14F-4D97-AF65-F5344CB8AC3E}">
        <p14:creationId xmlns:p14="http://schemas.microsoft.com/office/powerpoint/2010/main" val="9603726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D"/>
      </a:dk2>
      <a:lt2>
        <a:srgbClr val="E2E2E8"/>
      </a:lt2>
      <a:accent1>
        <a:srgbClr val="A5A27D"/>
      </a:accent1>
      <a:accent2>
        <a:srgbClr val="B79A7A"/>
      </a:accent2>
      <a:accent3>
        <a:srgbClr val="C2948F"/>
      </a:accent3>
      <a:accent4>
        <a:srgbClr val="BA7F91"/>
      </a:accent4>
      <a:accent5>
        <a:srgbClr val="C390B5"/>
      </a:accent5>
      <a:accent6>
        <a:srgbClr val="B17FBA"/>
      </a:accent6>
      <a:hlink>
        <a:srgbClr val="6D71B0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397_TF89747358.potx" id="{D3384AA8-E3F5-4297-82B0-5359B8750E48}" vid="{D0BE020A-ADEB-4628-B596-B22376A26E5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1243E30-12F4-4BE3-B27D-23AB115E9D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96A612-58F4-4E9A-9665-3987CC3AC4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5E4A76-0180-4CD0-B081-82F74A33613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Ensinar uma apresentação de curso</Template>
  <TotalTime>742</TotalTime>
  <Words>1349</Words>
  <Application>Microsoft Office PowerPoint</Application>
  <PresentationFormat>Widescreen</PresentationFormat>
  <Paragraphs>253</Paragraphs>
  <Slides>28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Arial</vt:lpstr>
      <vt:lpstr>Calibri</vt:lpstr>
      <vt:lpstr>Garamond</vt:lpstr>
      <vt:lpstr>Times New Roman</vt:lpstr>
      <vt:lpstr>SavonVTI</vt:lpstr>
      <vt:lpstr>Treinamento sql oracle</vt:lpstr>
      <vt:lpstr>Esboço do curso</vt:lpstr>
      <vt:lpstr>Dia I</vt:lpstr>
      <vt:lpstr>DDL e DML</vt:lpstr>
      <vt:lpstr>DML</vt:lpstr>
      <vt:lpstr>Consultas</vt:lpstr>
      <vt:lpstr>Apresentação do PowerPoint</vt:lpstr>
      <vt:lpstr>Consultas</vt:lpstr>
      <vt:lpstr>Consultas análogas</vt:lpstr>
      <vt:lpstr>#ficaadica</vt:lpstr>
      <vt:lpstr>Funções</vt:lpstr>
      <vt:lpstr>Funções de agregação</vt:lpstr>
      <vt:lpstr>Ordem de execução de uma consulta</vt:lpstr>
      <vt:lpstr>Union e union all</vt:lpstr>
      <vt:lpstr>User_cons_columns e user_constraints</vt:lpstr>
      <vt:lpstr>Dia II</vt:lpstr>
      <vt:lpstr>PL/SQL</vt:lpstr>
      <vt:lpstr>PL/SQL</vt:lpstr>
      <vt:lpstr>PL/SQL</vt:lpstr>
      <vt:lpstr>IF-ELSE</vt:lpstr>
      <vt:lpstr>LOOP – for e while</vt:lpstr>
      <vt:lpstr>PL/SQL</vt:lpstr>
      <vt:lpstr>Cursores</vt:lpstr>
      <vt:lpstr>Dia III</vt:lpstr>
      <vt:lpstr>Função pipelined</vt:lpstr>
      <vt:lpstr>Triggers</vt:lpstr>
      <vt:lpstr>Triggers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Treinamento sql oracle</dc:title>
  <dc:creator>Daniel Sângelo</dc:creator>
  <cp:lastModifiedBy>Daniel Sângelo</cp:lastModifiedBy>
  <cp:revision>65</cp:revision>
  <dcterms:created xsi:type="dcterms:W3CDTF">2020-12-12T23:10:24Z</dcterms:created>
  <dcterms:modified xsi:type="dcterms:W3CDTF">2021-03-12T13:39:40Z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